
<file path=[Content_Types].xml><?xml version="1.0" encoding="utf-8"?>
<Types xmlns="http://schemas.openxmlformats.org/package/2006/content-types">
  <Default ContentType="application/x-fontdata" Extension="fntdata"/>
  <Default ContentType="image/jpeg" Extension="jpeg"/>
  <Default ContentType="video/mp4" Extension="mp4"/>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Lst>
  <p:sldSz cx="18288000" cy="10287000"/>
  <p:notesSz cx="6858000" cy="9144000"/>
  <p:embeddedFontLst>
    <p:embeddedFont>
      <p:font typeface="Alatsi" charset="1" panose="00000500000000000000"/>
      <p:regular r:id="rId38"/>
    </p:embeddedFont>
    <p:embeddedFont>
      <p:font typeface="Open Sauce" charset="1" panose="00000500000000000000"/>
      <p:regular r:id="rId39"/>
    </p:embeddedFont>
    <p:embeddedFont>
      <p:font typeface="Open Sans Bold" charset="1" panose="020B0806030504020204"/>
      <p:regular r:id="rId4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png" Type="http://schemas.openxmlformats.org/officeDocument/2006/relationships/image"/><Relationship Id="rId9" Target="../media/image8.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4.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5.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 Id="rId5" Target="http://205.174.165.80/CICDataset/" TargetMode="External" Type="http://schemas.openxmlformats.org/officeDocument/2006/relationships/hyperlink"/></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7.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8.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9.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0.png" Type="http://schemas.openxmlformats.org/officeDocument/2006/relationships/image"/><Relationship Id="rId5" Target="../media/image21.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2.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3.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4.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5.png" Type="http://schemas.openxmlformats.org/officeDocument/2006/relationships/image"/><Relationship Id="rId5" Target="../media/image26.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7.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8.png" Type="http://schemas.openxmlformats.org/officeDocument/2006/relationships/image"/><Relationship Id="rId5" Target="../media/image29.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0.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1.pn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2.png" Type="http://schemas.openxmlformats.org/officeDocument/2006/relationships/image"/><Relationship Id="rId5" Target="../media/image33.pn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4.jpeg" Type="http://schemas.openxmlformats.org/officeDocument/2006/relationships/image"/><Relationship Id="rId5" Target="../media/VAGH3aOb-eA.mp4" Type="http://schemas.openxmlformats.org/officeDocument/2006/relationships/video"/><Relationship Id="rId6" Target="../media/VAGH3aOb-eA.mp4" Type="http://schemas.microsoft.com/office/2007/relationships/media"/></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1.jpeg" Type="http://schemas.openxmlformats.org/officeDocument/2006/relationships/image"/><Relationship Id="rId5" Target="https://github.com/Ha-Hien/NT230.O21.ANTN-Malware.git" TargetMode="External" Type="http://schemas.openxmlformats.org/officeDocument/2006/relationships/hyperlink"/></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2.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3.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grpSp>
        <p:nvGrpSpPr>
          <p:cNvPr name="Group 2" id="2"/>
          <p:cNvGrpSpPr/>
          <p:nvPr/>
        </p:nvGrpSpPr>
        <p:grpSpPr>
          <a:xfrm rot="0">
            <a:off x="-31071" y="0"/>
            <a:ext cx="4239083" cy="10287000"/>
            <a:chOff x="0" y="0"/>
            <a:chExt cx="5652111" cy="13716000"/>
          </a:xfrm>
        </p:grpSpPr>
        <p:grpSp>
          <p:nvGrpSpPr>
            <p:cNvPr name="Group 3" id="3"/>
            <p:cNvGrpSpPr/>
            <p:nvPr/>
          </p:nvGrpSpPr>
          <p:grpSpPr>
            <a:xfrm rot="0">
              <a:off x="2826056" y="0"/>
              <a:ext cx="2826056" cy="13716000"/>
              <a:chOff x="0" y="0"/>
              <a:chExt cx="558233" cy="2709333"/>
            </a:xfrm>
          </p:grpSpPr>
          <p:sp>
            <p:nvSpPr>
              <p:cNvPr name="Freeform 4" id="4"/>
              <p:cNvSpPr/>
              <p:nvPr/>
            </p:nvSpPr>
            <p:spPr>
              <a:xfrm flipH="false" flipV="false" rot="0">
                <a:off x="0" y="0"/>
                <a:ext cx="558233" cy="2709333"/>
              </a:xfrm>
              <a:custGeom>
                <a:avLst/>
                <a:gdLst/>
                <a:ahLst/>
                <a:cxnLst/>
                <a:rect r="r" b="b" t="t" l="l"/>
                <a:pathLst>
                  <a:path h="2709333" w="558233">
                    <a:moveTo>
                      <a:pt x="0" y="0"/>
                    </a:moveTo>
                    <a:lnTo>
                      <a:pt x="558233" y="0"/>
                    </a:lnTo>
                    <a:lnTo>
                      <a:pt x="558233" y="2709333"/>
                    </a:lnTo>
                    <a:lnTo>
                      <a:pt x="0" y="2709333"/>
                    </a:lnTo>
                    <a:close/>
                  </a:path>
                </a:pathLst>
              </a:custGeom>
              <a:solidFill>
                <a:srgbClr val="E9E0D9"/>
              </a:solidFill>
            </p:spPr>
          </p:sp>
          <p:sp>
            <p:nvSpPr>
              <p:cNvPr name="TextBox 5" id="5"/>
              <p:cNvSpPr txBox="true"/>
              <p:nvPr/>
            </p:nvSpPr>
            <p:spPr>
              <a:xfrm>
                <a:off x="0" y="-47625"/>
                <a:ext cx="558233" cy="2756958"/>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1413028" y="0"/>
              <a:ext cx="2826056" cy="13716000"/>
              <a:chOff x="0" y="0"/>
              <a:chExt cx="558233" cy="2709333"/>
            </a:xfrm>
          </p:grpSpPr>
          <p:sp>
            <p:nvSpPr>
              <p:cNvPr name="Freeform 7" id="7"/>
              <p:cNvSpPr/>
              <p:nvPr/>
            </p:nvSpPr>
            <p:spPr>
              <a:xfrm flipH="false" flipV="false" rot="0">
                <a:off x="0" y="0"/>
                <a:ext cx="558233" cy="2709333"/>
              </a:xfrm>
              <a:custGeom>
                <a:avLst/>
                <a:gdLst/>
                <a:ahLst/>
                <a:cxnLst/>
                <a:rect r="r" b="b" t="t" l="l"/>
                <a:pathLst>
                  <a:path h="2709333" w="558233">
                    <a:moveTo>
                      <a:pt x="0" y="0"/>
                    </a:moveTo>
                    <a:lnTo>
                      <a:pt x="558233" y="0"/>
                    </a:lnTo>
                    <a:lnTo>
                      <a:pt x="558233" y="2709333"/>
                    </a:lnTo>
                    <a:lnTo>
                      <a:pt x="0" y="2709333"/>
                    </a:lnTo>
                    <a:close/>
                  </a:path>
                </a:pathLst>
              </a:custGeom>
              <a:solidFill>
                <a:srgbClr val="9FC3D0"/>
              </a:solidFill>
            </p:spPr>
          </p:sp>
          <p:sp>
            <p:nvSpPr>
              <p:cNvPr name="TextBox 8" id="8"/>
              <p:cNvSpPr txBox="true"/>
              <p:nvPr/>
            </p:nvSpPr>
            <p:spPr>
              <a:xfrm>
                <a:off x="0" y="-47625"/>
                <a:ext cx="558233" cy="2756958"/>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0" y="0"/>
              <a:ext cx="2826056" cy="13716000"/>
              <a:chOff x="0" y="0"/>
              <a:chExt cx="558233" cy="2709333"/>
            </a:xfrm>
          </p:grpSpPr>
          <p:sp>
            <p:nvSpPr>
              <p:cNvPr name="Freeform 10" id="10"/>
              <p:cNvSpPr/>
              <p:nvPr/>
            </p:nvSpPr>
            <p:spPr>
              <a:xfrm flipH="false" flipV="false" rot="0">
                <a:off x="0" y="0"/>
                <a:ext cx="558233" cy="2709333"/>
              </a:xfrm>
              <a:custGeom>
                <a:avLst/>
                <a:gdLst/>
                <a:ahLst/>
                <a:cxnLst/>
                <a:rect r="r" b="b" t="t" l="l"/>
                <a:pathLst>
                  <a:path h="2709333" w="558233">
                    <a:moveTo>
                      <a:pt x="0" y="0"/>
                    </a:moveTo>
                    <a:lnTo>
                      <a:pt x="558233" y="0"/>
                    </a:lnTo>
                    <a:lnTo>
                      <a:pt x="558233" y="2709333"/>
                    </a:lnTo>
                    <a:lnTo>
                      <a:pt x="0" y="2709333"/>
                    </a:lnTo>
                    <a:close/>
                  </a:path>
                </a:pathLst>
              </a:custGeom>
              <a:solidFill>
                <a:srgbClr val="E9C7C6"/>
              </a:solidFill>
            </p:spPr>
          </p:sp>
          <p:sp>
            <p:nvSpPr>
              <p:cNvPr name="TextBox 11" id="11"/>
              <p:cNvSpPr txBox="true"/>
              <p:nvPr/>
            </p:nvSpPr>
            <p:spPr>
              <a:xfrm>
                <a:off x="0" y="-47625"/>
                <a:ext cx="558233" cy="2756958"/>
              </a:xfrm>
              <a:prstGeom prst="rect">
                <a:avLst/>
              </a:prstGeom>
            </p:spPr>
            <p:txBody>
              <a:bodyPr anchor="ctr" rtlCol="false" tIns="50800" lIns="50800" bIns="50800" rIns="50800"/>
              <a:lstStyle/>
              <a:p>
                <a:pPr algn="ctr">
                  <a:lnSpc>
                    <a:spcPts val="2659"/>
                  </a:lnSpc>
                </a:pPr>
              </a:p>
            </p:txBody>
          </p:sp>
        </p:grpSp>
      </p:grpSp>
      <p:sp>
        <p:nvSpPr>
          <p:cNvPr name="TextBox 12" id="12"/>
          <p:cNvSpPr txBox="true"/>
          <p:nvPr/>
        </p:nvSpPr>
        <p:spPr>
          <a:xfrm rot="0">
            <a:off x="5447222" y="3666752"/>
            <a:ext cx="11017607" cy="1860352"/>
          </a:xfrm>
          <a:prstGeom prst="rect">
            <a:avLst/>
          </a:prstGeom>
        </p:spPr>
        <p:txBody>
          <a:bodyPr anchor="t" rtlCol="false" tIns="0" lIns="0" bIns="0" rIns="0">
            <a:spAutoFit/>
          </a:bodyPr>
          <a:lstStyle/>
          <a:p>
            <a:pPr algn="ctr">
              <a:lnSpc>
                <a:spcPts val="4850"/>
              </a:lnSpc>
            </a:pPr>
            <a:r>
              <a:rPr lang="en-US" sz="5000">
                <a:solidFill>
                  <a:srgbClr val="000000"/>
                </a:solidFill>
                <a:latin typeface="Alatsi"/>
              </a:rPr>
              <a:t>S45 - DROIDRL: FEATURE SELECTION FOR ANDROID MALWARE DETECTION WITH REINFORCEMENT LEARNING</a:t>
            </a:r>
          </a:p>
        </p:txBody>
      </p:sp>
      <p:sp>
        <p:nvSpPr>
          <p:cNvPr name="Freeform 13" id="13"/>
          <p:cNvSpPr/>
          <p:nvPr/>
        </p:nvSpPr>
        <p:spPr>
          <a:xfrm flipH="false" flipV="false" rot="0">
            <a:off x="12646898" y="-210192"/>
            <a:ext cx="7315200" cy="2477783"/>
          </a:xfrm>
          <a:custGeom>
            <a:avLst/>
            <a:gdLst/>
            <a:ahLst/>
            <a:cxnLst/>
            <a:rect r="r" b="b" t="t" l="l"/>
            <a:pathLst>
              <a:path h="2477783" w="7315200">
                <a:moveTo>
                  <a:pt x="0" y="0"/>
                </a:moveTo>
                <a:lnTo>
                  <a:pt x="7315200" y="0"/>
                </a:lnTo>
                <a:lnTo>
                  <a:pt x="7315200" y="2477784"/>
                </a:lnTo>
                <a:lnTo>
                  <a:pt x="0" y="24777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4" id="14"/>
          <p:cNvSpPr txBox="true"/>
          <p:nvPr/>
        </p:nvSpPr>
        <p:spPr>
          <a:xfrm rot="0">
            <a:off x="11533933" y="5731368"/>
            <a:ext cx="5734767" cy="514251"/>
          </a:xfrm>
          <a:prstGeom prst="rect">
            <a:avLst/>
          </a:prstGeom>
        </p:spPr>
        <p:txBody>
          <a:bodyPr anchor="t" rtlCol="false" tIns="0" lIns="0" bIns="0" rIns="0">
            <a:spAutoFit/>
          </a:bodyPr>
          <a:lstStyle/>
          <a:p>
            <a:pPr algn="ctr">
              <a:lnSpc>
                <a:spcPts val="4200"/>
              </a:lnSpc>
            </a:pPr>
            <a:r>
              <a:rPr lang="en-US" sz="3000">
                <a:solidFill>
                  <a:srgbClr val="000000"/>
                </a:solidFill>
                <a:latin typeface="Alatsi"/>
              </a:rPr>
              <a:t>GROUP 01</a:t>
            </a:r>
          </a:p>
        </p:txBody>
      </p:sp>
      <p:sp>
        <p:nvSpPr>
          <p:cNvPr name="TextBox 15" id="15"/>
          <p:cNvSpPr txBox="true"/>
          <p:nvPr/>
        </p:nvSpPr>
        <p:spPr>
          <a:xfrm rot="0">
            <a:off x="4357522" y="6576263"/>
            <a:ext cx="6198598" cy="2778896"/>
          </a:xfrm>
          <a:prstGeom prst="rect">
            <a:avLst/>
          </a:prstGeom>
        </p:spPr>
        <p:txBody>
          <a:bodyPr anchor="t" rtlCol="false" tIns="0" lIns="0" bIns="0" rIns="0">
            <a:spAutoFit/>
          </a:bodyPr>
          <a:lstStyle/>
          <a:p>
            <a:pPr algn="ctr">
              <a:lnSpc>
                <a:spcPts val="5500"/>
              </a:lnSpc>
            </a:pPr>
            <a:r>
              <a:rPr lang="en-US" sz="3929" spc="196">
                <a:solidFill>
                  <a:srgbClr val="000000"/>
                </a:solidFill>
                <a:latin typeface="Alatsi"/>
              </a:rPr>
              <a:t>GVHD:</a:t>
            </a:r>
          </a:p>
          <a:p>
            <a:pPr algn="ctr">
              <a:lnSpc>
                <a:spcPts val="5500"/>
              </a:lnSpc>
            </a:pPr>
            <a:r>
              <a:rPr lang="en-US" sz="3929">
                <a:solidFill>
                  <a:srgbClr val="000000"/>
                </a:solidFill>
                <a:latin typeface="Alatsi"/>
              </a:rPr>
              <a:t>TS. Phạm Vă</a:t>
            </a:r>
            <a:r>
              <a:rPr lang="en-US" sz="3929">
                <a:solidFill>
                  <a:srgbClr val="000000"/>
                </a:solidFill>
                <a:latin typeface="Alatsi"/>
              </a:rPr>
              <a:t>n Hậu </a:t>
            </a:r>
          </a:p>
          <a:p>
            <a:pPr algn="ctr">
              <a:lnSpc>
                <a:spcPts val="5500"/>
              </a:lnSpc>
            </a:pPr>
            <a:r>
              <a:rPr lang="en-US" sz="3929">
                <a:solidFill>
                  <a:srgbClr val="000000"/>
                </a:solidFill>
                <a:latin typeface="Alatsi"/>
              </a:rPr>
              <a:t>ThS. Phan Thế Duy</a:t>
            </a:r>
          </a:p>
          <a:p>
            <a:pPr algn="ctr">
              <a:lnSpc>
                <a:spcPts val="5500"/>
              </a:lnSpc>
            </a:pPr>
          </a:p>
        </p:txBody>
      </p:sp>
      <p:sp>
        <p:nvSpPr>
          <p:cNvPr name="Freeform 16" id="16"/>
          <p:cNvSpPr/>
          <p:nvPr/>
        </p:nvSpPr>
        <p:spPr>
          <a:xfrm flipH="false" flipV="false" rot="0">
            <a:off x="11118095" y="9258300"/>
            <a:ext cx="7315200" cy="2477783"/>
          </a:xfrm>
          <a:custGeom>
            <a:avLst/>
            <a:gdLst/>
            <a:ahLst/>
            <a:cxnLst/>
            <a:rect r="r" b="b" t="t" l="l"/>
            <a:pathLst>
              <a:path h="2477783" w="7315200">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7" id="17"/>
          <p:cNvGrpSpPr/>
          <p:nvPr/>
        </p:nvGrpSpPr>
        <p:grpSpPr>
          <a:xfrm rot="0">
            <a:off x="9706977" y="318749"/>
            <a:ext cx="2498098" cy="1558318"/>
            <a:chOff x="0" y="0"/>
            <a:chExt cx="3330797" cy="2077757"/>
          </a:xfrm>
        </p:grpSpPr>
        <p:sp>
          <p:nvSpPr>
            <p:cNvPr name="Freeform 18" id="18"/>
            <p:cNvSpPr/>
            <p:nvPr/>
          </p:nvSpPr>
          <p:spPr>
            <a:xfrm flipH="false" flipV="false" rot="0">
              <a:off x="905018" y="0"/>
              <a:ext cx="1520761" cy="1389337"/>
            </a:xfrm>
            <a:custGeom>
              <a:avLst/>
              <a:gdLst/>
              <a:ahLst/>
              <a:cxnLst/>
              <a:rect r="r" b="b" t="t" l="l"/>
              <a:pathLst>
                <a:path h="1389337" w="1520761">
                  <a:moveTo>
                    <a:pt x="0" y="0"/>
                  </a:moveTo>
                  <a:lnTo>
                    <a:pt x="1520761" y="0"/>
                  </a:lnTo>
                  <a:lnTo>
                    <a:pt x="1520761" y="1389337"/>
                  </a:lnTo>
                  <a:lnTo>
                    <a:pt x="0" y="1389337"/>
                  </a:lnTo>
                  <a:lnTo>
                    <a:pt x="0" y="0"/>
                  </a:lnTo>
                  <a:close/>
                </a:path>
              </a:pathLst>
            </a:custGeom>
            <a:blipFill>
              <a:blip r:embed="rId4"/>
              <a:stretch>
                <a:fillRect l="0" t="0" r="0" b="0"/>
              </a:stretch>
            </a:blipFill>
          </p:spPr>
        </p:sp>
        <p:sp>
          <p:nvSpPr>
            <p:cNvPr name="TextBox 19" id="19"/>
            <p:cNvSpPr txBox="true"/>
            <p:nvPr/>
          </p:nvSpPr>
          <p:spPr>
            <a:xfrm rot="0">
              <a:off x="0" y="1575077"/>
              <a:ext cx="3330797" cy="502680"/>
            </a:xfrm>
            <a:prstGeom prst="rect">
              <a:avLst/>
            </a:prstGeom>
          </p:spPr>
          <p:txBody>
            <a:bodyPr anchor="t" rtlCol="false" tIns="0" lIns="0" bIns="0" rIns="0">
              <a:spAutoFit/>
            </a:bodyPr>
            <a:lstStyle/>
            <a:p>
              <a:pPr algn="ctr">
                <a:lnSpc>
                  <a:spcPts val="3237"/>
                </a:lnSpc>
              </a:pPr>
              <a:r>
                <a:rPr lang="en-US" sz="2312" spc="115">
                  <a:solidFill>
                    <a:srgbClr val="1C5739"/>
                  </a:solidFill>
                  <a:latin typeface="Open Sauce"/>
                </a:rPr>
                <a:t>UIT</a:t>
              </a:r>
            </a:p>
          </p:txBody>
        </p:sp>
      </p:grpSp>
      <p:sp>
        <p:nvSpPr>
          <p:cNvPr name="TextBox 20" id="20"/>
          <p:cNvSpPr txBox="true"/>
          <p:nvPr/>
        </p:nvSpPr>
        <p:spPr>
          <a:xfrm rot="0">
            <a:off x="4473022" y="2210442"/>
            <a:ext cx="12625348" cy="514251"/>
          </a:xfrm>
          <a:prstGeom prst="rect">
            <a:avLst/>
          </a:prstGeom>
        </p:spPr>
        <p:txBody>
          <a:bodyPr anchor="t" rtlCol="false" tIns="0" lIns="0" bIns="0" rIns="0">
            <a:spAutoFit/>
          </a:bodyPr>
          <a:lstStyle/>
          <a:p>
            <a:pPr algn="ctr">
              <a:lnSpc>
                <a:spcPts val="4200"/>
              </a:lnSpc>
            </a:pPr>
            <a:r>
              <a:rPr lang="en-US" sz="3000">
                <a:solidFill>
                  <a:srgbClr val="000000"/>
                </a:solidFill>
                <a:latin typeface="Alatsi"/>
              </a:rPr>
              <a:t>CƠ CHẾ HOẠT ĐỘNG CỦA MÃ ĐỘC - NT230.O21.ANTN</a:t>
            </a:r>
          </a:p>
        </p:txBody>
      </p:sp>
      <p:sp>
        <p:nvSpPr>
          <p:cNvPr name="TextBox 21" id="21"/>
          <p:cNvSpPr txBox="true"/>
          <p:nvPr/>
        </p:nvSpPr>
        <p:spPr>
          <a:xfrm rot="0">
            <a:off x="5963699" y="9692686"/>
            <a:ext cx="6882108" cy="464820"/>
          </a:xfrm>
          <a:prstGeom prst="rect">
            <a:avLst/>
          </a:prstGeom>
        </p:spPr>
        <p:txBody>
          <a:bodyPr anchor="t" rtlCol="false" tIns="0" lIns="0" bIns="0" rIns="0">
            <a:spAutoFit/>
          </a:bodyPr>
          <a:lstStyle/>
          <a:p>
            <a:pPr algn="ctr">
              <a:lnSpc>
                <a:spcPts val="3779"/>
              </a:lnSpc>
            </a:pPr>
            <a:r>
              <a:rPr lang="en-US" sz="2700">
                <a:solidFill>
                  <a:srgbClr val="000000"/>
                </a:solidFill>
                <a:latin typeface="Alatsi"/>
              </a:rPr>
              <a:t>GROUP 01</a:t>
            </a:r>
          </a:p>
        </p:txBody>
      </p:sp>
      <p:sp>
        <p:nvSpPr>
          <p:cNvPr name="AutoShape 22" id="22"/>
          <p:cNvSpPr/>
          <p:nvPr/>
        </p:nvSpPr>
        <p:spPr>
          <a:xfrm>
            <a:off x="153" y="9953671"/>
            <a:ext cx="7105264" cy="19050"/>
          </a:xfrm>
          <a:prstGeom prst="line">
            <a:avLst/>
          </a:prstGeom>
          <a:ln cap="flat" w="114300">
            <a:solidFill>
              <a:srgbClr val="9FC3D0"/>
            </a:solidFill>
            <a:prstDash val="solid"/>
            <a:headEnd type="none" len="sm" w="sm"/>
            <a:tailEnd type="none" len="sm" w="sm"/>
          </a:ln>
        </p:spPr>
      </p:sp>
      <p:sp>
        <p:nvSpPr>
          <p:cNvPr name="AutoShape 23" id="23"/>
          <p:cNvSpPr/>
          <p:nvPr/>
        </p:nvSpPr>
        <p:spPr>
          <a:xfrm>
            <a:off x="11690921" y="9953671"/>
            <a:ext cx="7105264" cy="19050"/>
          </a:xfrm>
          <a:prstGeom prst="line">
            <a:avLst/>
          </a:prstGeom>
          <a:ln cap="flat" w="114300">
            <a:solidFill>
              <a:srgbClr val="9FC3D0"/>
            </a:solidFill>
            <a:prstDash val="solid"/>
            <a:headEnd type="none" len="sm" w="sm"/>
            <a:tailEnd type="none" len="sm" w="sm"/>
          </a:ln>
        </p:spPr>
      </p:sp>
      <p:sp>
        <p:nvSpPr>
          <p:cNvPr name="Freeform 24" id="24"/>
          <p:cNvSpPr/>
          <p:nvPr/>
        </p:nvSpPr>
        <p:spPr>
          <a:xfrm flipH="false" flipV="false" rot="-5400000">
            <a:off x="11042865" y="7153056"/>
            <a:ext cx="2693171" cy="1711036"/>
          </a:xfrm>
          <a:custGeom>
            <a:avLst/>
            <a:gdLst/>
            <a:ahLst/>
            <a:cxnLst/>
            <a:rect r="r" b="b" t="t" l="l"/>
            <a:pathLst>
              <a:path h="1711036" w="2693171">
                <a:moveTo>
                  <a:pt x="0" y="0"/>
                </a:moveTo>
                <a:lnTo>
                  <a:pt x="2693171" y="0"/>
                </a:lnTo>
                <a:lnTo>
                  <a:pt x="2693171" y="1711036"/>
                </a:lnTo>
                <a:lnTo>
                  <a:pt x="0" y="171103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25" id="25"/>
          <p:cNvGrpSpPr>
            <a:grpSpLocks noChangeAspect="true"/>
          </p:cNvGrpSpPr>
          <p:nvPr/>
        </p:nvGrpSpPr>
        <p:grpSpPr>
          <a:xfrm rot="0">
            <a:off x="11645773" y="6758848"/>
            <a:ext cx="1500935" cy="1495072"/>
            <a:chOff x="0" y="0"/>
            <a:chExt cx="6502400" cy="6477000"/>
          </a:xfrm>
        </p:grpSpPr>
        <p:sp>
          <p:nvSpPr>
            <p:cNvPr name="Freeform 26" id="26"/>
            <p:cNvSpPr/>
            <p:nvPr/>
          </p:nvSpPr>
          <p:spPr>
            <a:xfrm flipH="false" flipV="false" rot="0">
              <a:off x="-23042" y="119185"/>
              <a:ext cx="6542159" cy="6244242"/>
            </a:xfrm>
            <a:custGeom>
              <a:avLst/>
              <a:gdLst/>
              <a:ahLst/>
              <a:cxnLst/>
              <a:rect r="r" b="b" t="t" l="l"/>
              <a:pathLst>
                <a:path h="6244242" w="6542159">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solidFill>
              <a:srgbClr val="000000">
                <a:alpha val="0"/>
              </a:srgbClr>
            </a:solidFill>
            <a:ln w="12700">
              <a:solidFill>
                <a:srgbClr val="000000"/>
              </a:solidFill>
            </a:ln>
          </p:spPr>
        </p:sp>
        <p:sp>
          <p:nvSpPr>
            <p:cNvPr name="Freeform 27" id="27"/>
            <p:cNvSpPr/>
            <p:nvPr/>
          </p:nvSpPr>
          <p:spPr>
            <a:xfrm flipH="false" flipV="false" rot="0">
              <a:off x="73038" y="66269"/>
              <a:ext cx="6350000" cy="6349987"/>
            </a:xfrm>
            <a:custGeom>
              <a:avLst/>
              <a:gdLst/>
              <a:ahLst/>
              <a:cxnLst/>
              <a:rect r="r" b="b" t="t" l="l"/>
              <a:pathLst>
                <a:path h="6349987" w="6350000">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FFFBFB"/>
            </a:solidFill>
          </p:spPr>
        </p:sp>
      </p:grpSp>
      <p:sp>
        <p:nvSpPr>
          <p:cNvPr name="Freeform 28" id="28"/>
          <p:cNvSpPr/>
          <p:nvPr/>
        </p:nvSpPr>
        <p:spPr>
          <a:xfrm flipH="false" flipV="false" rot="-5400000">
            <a:off x="13050376" y="7153056"/>
            <a:ext cx="2693171" cy="1711036"/>
          </a:xfrm>
          <a:custGeom>
            <a:avLst/>
            <a:gdLst/>
            <a:ahLst/>
            <a:cxnLst/>
            <a:rect r="r" b="b" t="t" l="l"/>
            <a:pathLst>
              <a:path h="1711036" w="2693171">
                <a:moveTo>
                  <a:pt x="0" y="0"/>
                </a:moveTo>
                <a:lnTo>
                  <a:pt x="2693171" y="0"/>
                </a:lnTo>
                <a:lnTo>
                  <a:pt x="2693171" y="1711036"/>
                </a:lnTo>
                <a:lnTo>
                  <a:pt x="0" y="171103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9" id="29"/>
          <p:cNvSpPr/>
          <p:nvPr/>
        </p:nvSpPr>
        <p:spPr>
          <a:xfrm flipH="false" flipV="false" rot="-5400000">
            <a:off x="15057197" y="7153056"/>
            <a:ext cx="2693171" cy="1711036"/>
          </a:xfrm>
          <a:custGeom>
            <a:avLst/>
            <a:gdLst/>
            <a:ahLst/>
            <a:cxnLst/>
            <a:rect r="r" b="b" t="t" l="l"/>
            <a:pathLst>
              <a:path h="1711036" w="2693171">
                <a:moveTo>
                  <a:pt x="0" y="0"/>
                </a:moveTo>
                <a:lnTo>
                  <a:pt x="2693170" y="0"/>
                </a:lnTo>
                <a:lnTo>
                  <a:pt x="2693170" y="1711036"/>
                </a:lnTo>
                <a:lnTo>
                  <a:pt x="0" y="171103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30" id="30"/>
          <p:cNvGrpSpPr>
            <a:grpSpLocks noChangeAspect="true"/>
          </p:cNvGrpSpPr>
          <p:nvPr/>
        </p:nvGrpSpPr>
        <p:grpSpPr>
          <a:xfrm rot="0">
            <a:off x="15646525" y="6758848"/>
            <a:ext cx="1500935" cy="1495072"/>
            <a:chOff x="0" y="0"/>
            <a:chExt cx="6502400" cy="6477000"/>
          </a:xfrm>
        </p:grpSpPr>
        <p:sp>
          <p:nvSpPr>
            <p:cNvPr name="Freeform 31" id="31"/>
            <p:cNvSpPr/>
            <p:nvPr/>
          </p:nvSpPr>
          <p:spPr>
            <a:xfrm flipH="false" flipV="false" rot="0">
              <a:off x="-23042" y="119185"/>
              <a:ext cx="6542159" cy="6244242"/>
            </a:xfrm>
            <a:custGeom>
              <a:avLst/>
              <a:gdLst/>
              <a:ahLst/>
              <a:cxnLst/>
              <a:rect r="r" b="b" t="t" l="l"/>
              <a:pathLst>
                <a:path h="6244242" w="6542159">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7"/>
              <a:stretch>
                <a:fillRect l="-115" t="0" r="-115" b="0"/>
              </a:stretch>
            </a:blipFill>
          </p:spPr>
        </p:sp>
        <p:sp>
          <p:nvSpPr>
            <p:cNvPr name="Freeform 32" id="32"/>
            <p:cNvSpPr/>
            <p:nvPr/>
          </p:nvSpPr>
          <p:spPr>
            <a:xfrm flipH="false" flipV="false" rot="0">
              <a:off x="73038" y="66269"/>
              <a:ext cx="6350000" cy="6349987"/>
            </a:xfrm>
            <a:custGeom>
              <a:avLst/>
              <a:gdLst/>
              <a:ahLst/>
              <a:cxnLst/>
              <a:rect r="r" b="b" t="t" l="l"/>
              <a:pathLst>
                <a:path h="6349987" w="6350000">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F2F2F2"/>
            </a:solidFill>
          </p:spPr>
        </p:sp>
      </p:grpSp>
      <p:grpSp>
        <p:nvGrpSpPr>
          <p:cNvPr name="Group 33" id="33"/>
          <p:cNvGrpSpPr>
            <a:grpSpLocks noChangeAspect="true"/>
          </p:cNvGrpSpPr>
          <p:nvPr/>
        </p:nvGrpSpPr>
        <p:grpSpPr>
          <a:xfrm rot="0">
            <a:off x="13639704" y="6758848"/>
            <a:ext cx="1500935" cy="1495072"/>
            <a:chOff x="0" y="0"/>
            <a:chExt cx="6502400" cy="6477000"/>
          </a:xfrm>
        </p:grpSpPr>
        <p:sp>
          <p:nvSpPr>
            <p:cNvPr name="Freeform 34" id="34"/>
            <p:cNvSpPr/>
            <p:nvPr/>
          </p:nvSpPr>
          <p:spPr>
            <a:xfrm flipH="false" flipV="false" rot="0">
              <a:off x="-23042" y="119185"/>
              <a:ext cx="6542159" cy="6244242"/>
            </a:xfrm>
            <a:custGeom>
              <a:avLst/>
              <a:gdLst/>
              <a:ahLst/>
              <a:cxnLst/>
              <a:rect r="r" b="b" t="t" l="l"/>
              <a:pathLst>
                <a:path h="6244242" w="6542159">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8"/>
              <a:stretch>
                <a:fillRect l="223" t="-1774" r="223" b="-1774"/>
              </a:stretch>
            </a:blipFill>
          </p:spPr>
        </p:sp>
        <p:sp>
          <p:nvSpPr>
            <p:cNvPr name="Freeform 35" id="35"/>
            <p:cNvSpPr/>
            <p:nvPr/>
          </p:nvSpPr>
          <p:spPr>
            <a:xfrm flipH="false" flipV="false" rot="0">
              <a:off x="73038" y="66269"/>
              <a:ext cx="6350000" cy="6349987"/>
            </a:xfrm>
            <a:custGeom>
              <a:avLst/>
              <a:gdLst/>
              <a:ahLst/>
              <a:cxnLst/>
              <a:rect r="r" b="b" t="t" l="l"/>
              <a:pathLst>
                <a:path h="6349987" w="6350000">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F2F2F2"/>
            </a:solidFill>
          </p:spPr>
        </p:sp>
      </p:grpSp>
      <p:grpSp>
        <p:nvGrpSpPr>
          <p:cNvPr name="Group 36" id="36"/>
          <p:cNvGrpSpPr>
            <a:grpSpLocks noChangeAspect="true"/>
          </p:cNvGrpSpPr>
          <p:nvPr/>
        </p:nvGrpSpPr>
        <p:grpSpPr>
          <a:xfrm rot="0">
            <a:off x="11621630" y="6729512"/>
            <a:ext cx="1553742" cy="1553742"/>
            <a:chOff x="0" y="0"/>
            <a:chExt cx="6350000" cy="6350000"/>
          </a:xfrm>
        </p:grpSpPr>
        <p:sp>
          <p:nvSpPr>
            <p:cNvPr name="Freeform 37" id="37"/>
            <p:cNvSpPr/>
            <p:nvPr/>
          </p:nvSpPr>
          <p:spPr>
            <a:xfrm flipH="false" flipV="false" rot="0">
              <a:off x="655320" y="655320"/>
              <a:ext cx="5039360" cy="5039360"/>
            </a:xfrm>
            <a:custGeom>
              <a:avLst/>
              <a:gdLst/>
              <a:ahLst/>
              <a:cxnLst/>
              <a:rect r="r" b="b" t="t" l="l"/>
              <a:pathLst>
                <a:path h="5039360" w="5039360">
                  <a:moveTo>
                    <a:pt x="2519680" y="0"/>
                  </a:moveTo>
                  <a:cubicBezTo>
                    <a:pt x="1127760" y="0"/>
                    <a:pt x="0" y="1127760"/>
                    <a:pt x="0" y="2519680"/>
                  </a:cubicBezTo>
                  <a:cubicBezTo>
                    <a:pt x="0" y="3911600"/>
                    <a:pt x="1127760" y="5039360"/>
                    <a:pt x="2519680" y="5039360"/>
                  </a:cubicBezTo>
                  <a:cubicBezTo>
                    <a:pt x="3911600" y="5039360"/>
                    <a:pt x="5039360" y="3911600"/>
                    <a:pt x="5039360" y="2519680"/>
                  </a:cubicBezTo>
                  <a:cubicBezTo>
                    <a:pt x="5039360" y="1127760"/>
                    <a:pt x="3911600" y="0"/>
                    <a:pt x="2519680" y="0"/>
                  </a:cubicBezTo>
                  <a:close/>
                </a:path>
              </a:pathLst>
            </a:custGeom>
            <a:blipFill>
              <a:blip r:embed="rId9"/>
              <a:stretch>
                <a:fillRect l="-8064" t="0" r="-8064" b="0"/>
              </a:stretch>
            </a:blipFill>
          </p:spPr>
        </p:sp>
        <p:sp>
          <p:nvSpPr>
            <p:cNvPr name="Freeform 38" id="38"/>
            <p:cNvSpPr/>
            <p:nvPr/>
          </p:nvSpPr>
          <p:spPr>
            <a:xfrm flipH="false" flipV="false" rot="0">
              <a:off x="0" y="0"/>
              <a:ext cx="6350000" cy="6350000"/>
            </a:xfrm>
            <a:custGeom>
              <a:avLst/>
              <a:gdLst/>
              <a:ahLst/>
              <a:cxnLst/>
              <a:rect r="r" b="b" t="t" l="l"/>
              <a:pathLst>
                <a:path h="6350000" w="6350000">
                  <a:moveTo>
                    <a:pt x="3175000" y="0"/>
                  </a:moveTo>
                  <a:cubicBezTo>
                    <a:pt x="1423670" y="0"/>
                    <a:pt x="0" y="1424940"/>
                    <a:pt x="0" y="3175000"/>
                  </a:cubicBezTo>
                  <a:cubicBezTo>
                    <a:pt x="0" y="4925060"/>
                    <a:pt x="1423670" y="6350000"/>
                    <a:pt x="3175000" y="6350000"/>
                  </a:cubicBezTo>
                  <a:cubicBezTo>
                    <a:pt x="4925060" y="6350000"/>
                    <a:pt x="6350000" y="4926330"/>
                    <a:pt x="6350000" y="3175000"/>
                  </a:cubicBezTo>
                  <a:cubicBezTo>
                    <a:pt x="6350000" y="1424940"/>
                    <a:pt x="4926330" y="0"/>
                    <a:pt x="3175000" y="0"/>
                  </a:cubicBezTo>
                  <a:close/>
                  <a:moveTo>
                    <a:pt x="3175000" y="5833110"/>
                  </a:moveTo>
                  <a:cubicBezTo>
                    <a:pt x="1709420" y="5833110"/>
                    <a:pt x="516890" y="4640580"/>
                    <a:pt x="516890" y="3175000"/>
                  </a:cubicBezTo>
                  <a:cubicBezTo>
                    <a:pt x="516890" y="1709420"/>
                    <a:pt x="1709420" y="516890"/>
                    <a:pt x="3175000" y="516890"/>
                  </a:cubicBezTo>
                  <a:cubicBezTo>
                    <a:pt x="4640580" y="516890"/>
                    <a:pt x="5833110" y="1709420"/>
                    <a:pt x="5833110" y="3175000"/>
                  </a:cubicBezTo>
                  <a:cubicBezTo>
                    <a:pt x="5833110" y="4640580"/>
                    <a:pt x="4640580" y="5833110"/>
                    <a:pt x="3175000" y="5833110"/>
                  </a:cubicBezTo>
                  <a:close/>
                </a:path>
              </a:pathLst>
            </a:custGeom>
            <a:solidFill>
              <a:srgbClr val="397D5A"/>
            </a:solidFill>
          </p:spPr>
        </p:sp>
      </p:grpSp>
      <p:sp>
        <p:nvSpPr>
          <p:cNvPr name="TextBox 39" id="39"/>
          <p:cNvSpPr txBox="true"/>
          <p:nvPr/>
        </p:nvSpPr>
        <p:spPr>
          <a:xfrm rot="0">
            <a:off x="11621630" y="8344750"/>
            <a:ext cx="1514515" cy="247650"/>
          </a:xfrm>
          <a:prstGeom prst="rect">
            <a:avLst/>
          </a:prstGeom>
        </p:spPr>
        <p:txBody>
          <a:bodyPr anchor="t" rtlCol="false" tIns="0" lIns="0" bIns="0" rIns="0">
            <a:spAutoFit/>
          </a:bodyPr>
          <a:lstStyle/>
          <a:p>
            <a:pPr algn="ctr">
              <a:lnSpc>
                <a:spcPts val="1919"/>
              </a:lnSpc>
            </a:pPr>
            <a:r>
              <a:rPr lang="en-US" sz="1599" spc="79">
                <a:solidFill>
                  <a:srgbClr val="000000"/>
                </a:solidFill>
                <a:latin typeface="Alatsi"/>
              </a:rPr>
              <a:t>Hà Hiền</a:t>
            </a:r>
          </a:p>
        </p:txBody>
      </p:sp>
      <p:sp>
        <p:nvSpPr>
          <p:cNvPr name="TextBox 40" id="40"/>
          <p:cNvSpPr txBox="true"/>
          <p:nvPr/>
        </p:nvSpPr>
        <p:spPr>
          <a:xfrm rot="0">
            <a:off x="13688625" y="8344750"/>
            <a:ext cx="1395545" cy="247650"/>
          </a:xfrm>
          <a:prstGeom prst="rect">
            <a:avLst/>
          </a:prstGeom>
        </p:spPr>
        <p:txBody>
          <a:bodyPr anchor="t" rtlCol="false" tIns="0" lIns="0" bIns="0" rIns="0">
            <a:spAutoFit/>
          </a:bodyPr>
          <a:lstStyle/>
          <a:p>
            <a:pPr algn="ctr">
              <a:lnSpc>
                <a:spcPts val="1919"/>
              </a:lnSpc>
            </a:pPr>
            <a:r>
              <a:rPr lang="en-US" sz="1599" spc="79">
                <a:solidFill>
                  <a:srgbClr val="000000"/>
                </a:solidFill>
                <a:latin typeface="Alatsi"/>
              </a:rPr>
              <a:t>Ngọc Thơ</a:t>
            </a:r>
          </a:p>
        </p:txBody>
      </p:sp>
      <p:sp>
        <p:nvSpPr>
          <p:cNvPr name="TextBox 41" id="41"/>
          <p:cNvSpPr txBox="true"/>
          <p:nvPr/>
        </p:nvSpPr>
        <p:spPr>
          <a:xfrm rot="0">
            <a:off x="15635961" y="8344750"/>
            <a:ext cx="1514515" cy="247650"/>
          </a:xfrm>
          <a:prstGeom prst="rect">
            <a:avLst/>
          </a:prstGeom>
        </p:spPr>
        <p:txBody>
          <a:bodyPr anchor="t" rtlCol="false" tIns="0" lIns="0" bIns="0" rIns="0">
            <a:spAutoFit/>
          </a:bodyPr>
          <a:lstStyle/>
          <a:p>
            <a:pPr algn="ctr">
              <a:lnSpc>
                <a:spcPts val="1919"/>
              </a:lnSpc>
            </a:pPr>
            <a:r>
              <a:rPr lang="en-US" sz="1599" spc="79">
                <a:solidFill>
                  <a:srgbClr val="000000"/>
                </a:solidFill>
                <a:latin typeface="Alatsi"/>
              </a:rPr>
              <a:t>Ngọc Nhung</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sp>
        <p:nvSpPr>
          <p:cNvPr name="TextBox 2" id="2"/>
          <p:cNvSpPr txBox="true"/>
          <p:nvPr/>
        </p:nvSpPr>
        <p:spPr>
          <a:xfrm rot="0">
            <a:off x="1028700" y="866775"/>
            <a:ext cx="16230600" cy="1450843"/>
          </a:xfrm>
          <a:prstGeom prst="rect">
            <a:avLst/>
          </a:prstGeom>
        </p:spPr>
        <p:txBody>
          <a:bodyPr anchor="t" rtlCol="false" tIns="0" lIns="0" bIns="0" rIns="0">
            <a:spAutoFit/>
          </a:bodyPr>
          <a:lstStyle/>
          <a:p>
            <a:pPr algn="ctr">
              <a:lnSpc>
                <a:spcPts val="11899"/>
              </a:lnSpc>
            </a:pPr>
            <a:r>
              <a:rPr lang="en-US" sz="8499">
                <a:solidFill>
                  <a:srgbClr val="000000"/>
                </a:solidFill>
                <a:latin typeface="Alatsi"/>
              </a:rPr>
              <a:t>CÁC KỸ THUẬT CHÍNH</a:t>
            </a:r>
          </a:p>
        </p:txBody>
      </p:sp>
      <p:grpSp>
        <p:nvGrpSpPr>
          <p:cNvPr name="Group 3" id="3"/>
          <p:cNvGrpSpPr/>
          <p:nvPr/>
        </p:nvGrpSpPr>
        <p:grpSpPr>
          <a:xfrm rot="0">
            <a:off x="627362" y="0"/>
            <a:ext cx="937061" cy="10287000"/>
            <a:chOff x="0" y="0"/>
            <a:chExt cx="246798" cy="2709333"/>
          </a:xfrm>
        </p:grpSpPr>
        <p:sp>
          <p:nvSpPr>
            <p:cNvPr name="Freeform 4" id="4"/>
            <p:cNvSpPr/>
            <p:nvPr/>
          </p:nvSpPr>
          <p:spPr>
            <a:xfrm flipH="false" flipV="false" rot="0">
              <a:off x="0" y="0"/>
              <a:ext cx="246798" cy="2709333"/>
            </a:xfrm>
            <a:custGeom>
              <a:avLst/>
              <a:gdLst/>
              <a:ahLst/>
              <a:cxnLst/>
              <a:rect r="r" b="b" t="t" l="l"/>
              <a:pathLst>
                <a:path h="2709333" w="246798">
                  <a:moveTo>
                    <a:pt x="0" y="0"/>
                  </a:moveTo>
                  <a:lnTo>
                    <a:pt x="246798" y="0"/>
                  </a:lnTo>
                  <a:lnTo>
                    <a:pt x="246798" y="2709333"/>
                  </a:lnTo>
                  <a:lnTo>
                    <a:pt x="0" y="2709333"/>
                  </a:lnTo>
                  <a:close/>
                </a:path>
              </a:pathLst>
            </a:custGeom>
            <a:solidFill>
              <a:srgbClr val="F6F3EB"/>
            </a:solidFill>
          </p:spPr>
        </p:sp>
        <p:sp>
          <p:nvSpPr>
            <p:cNvPr name="TextBox 5" id="5"/>
            <p:cNvSpPr txBox="true"/>
            <p:nvPr/>
          </p:nvSpPr>
          <p:spPr>
            <a:xfrm>
              <a:off x="0" y="-38100"/>
              <a:ext cx="246798" cy="2747433"/>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5400000">
            <a:off x="-2373736" y="4911090"/>
            <a:ext cx="6882108" cy="464820"/>
          </a:xfrm>
          <a:prstGeom prst="rect">
            <a:avLst/>
          </a:prstGeom>
        </p:spPr>
        <p:txBody>
          <a:bodyPr anchor="t" rtlCol="false" tIns="0" lIns="0" bIns="0" rIns="0">
            <a:spAutoFit/>
          </a:bodyPr>
          <a:lstStyle/>
          <a:p>
            <a:pPr algn="ctr">
              <a:lnSpc>
                <a:spcPts val="3779"/>
              </a:lnSpc>
            </a:pPr>
            <a:r>
              <a:rPr lang="en-US" sz="2700">
                <a:solidFill>
                  <a:srgbClr val="000000"/>
                </a:solidFill>
                <a:latin typeface="Alatsi"/>
              </a:rPr>
              <a:t>GROUP 01</a:t>
            </a:r>
          </a:p>
        </p:txBody>
      </p:sp>
      <p:sp>
        <p:nvSpPr>
          <p:cNvPr name="AutoShape 7" id="7"/>
          <p:cNvSpPr/>
          <p:nvPr/>
        </p:nvSpPr>
        <p:spPr>
          <a:xfrm flipH="true" flipV="true">
            <a:off x="1085850" y="7289441"/>
            <a:ext cx="5403" cy="2997456"/>
          </a:xfrm>
          <a:prstGeom prst="line">
            <a:avLst/>
          </a:prstGeom>
          <a:ln cap="flat" w="114300">
            <a:solidFill>
              <a:srgbClr val="9FC3D0"/>
            </a:solidFill>
            <a:prstDash val="solid"/>
            <a:headEnd type="none" len="sm" w="sm"/>
            <a:tailEnd type="none" len="sm" w="sm"/>
          </a:ln>
        </p:spPr>
      </p:sp>
      <p:sp>
        <p:nvSpPr>
          <p:cNvPr name="AutoShape 8" id="8"/>
          <p:cNvSpPr/>
          <p:nvPr/>
        </p:nvSpPr>
        <p:spPr>
          <a:xfrm flipH="true" flipV="true">
            <a:off x="1090490" y="-104525"/>
            <a:ext cx="5403" cy="2997456"/>
          </a:xfrm>
          <a:prstGeom prst="line">
            <a:avLst/>
          </a:prstGeom>
          <a:ln cap="flat" w="114300">
            <a:solidFill>
              <a:srgbClr val="9FC3D0"/>
            </a:solidFill>
            <a:prstDash val="solid"/>
            <a:headEnd type="none" len="sm" w="sm"/>
            <a:tailEnd type="none" len="sm" w="sm"/>
          </a:ln>
        </p:spPr>
      </p:sp>
      <p:grpSp>
        <p:nvGrpSpPr>
          <p:cNvPr name="Group 9" id="9"/>
          <p:cNvGrpSpPr/>
          <p:nvPr/>
        </p:nvGrpSpPr>
        <p:grpSpPr>
          <a:xfrm rot="0">
            <a:off x="15859155" y="0"/>
            <a:ext cx="1562612" cy="1673225"/>
            <a:chOff x="0" y="0"/>
            <a:chExt cx="2083482" cy="2230967"/>
          </a:xfrm>
        </p:grpSpPr>
        <p:grpSp>
          <p:nvGrpSpPr>
            <p:cNvPr name="Group 10" id="10"/>
            <p:cNvGrpSpPr/>
            <p:nvPr/>
          </p:nvGrpSpPr>
          <p:grpSpPr>
            <a:xfrm rot="0">
              <a:off x="75599" y="0"/>
              <a:ext cx="1932284" cy="2230967"/>
              <a:chOff x="0" y="0"/>
              <a:chExt cx="703982" cy="812800"/>
            </a:xfrm>
          </p:grpSpPr>
          <p:sp>
            <p:nvSpPr>
              <p:cNvPr name="Freeform 11" id="11"/>
              <p:cNvSpPr/>
              <p:nvPr/>
            </p:nvSpPr>
            <p:spPr>
              <a:xfrm flipH="false" flipV="false" rot="0">
                <a:off x="0" y="0"/>
                <a:ext cx="703982" cy="812800"/>
              </a:xfrm>
              <a:custGeom>
                <a:avLst/>
                <a:gdLst/>
                <a:ahLst/>
                <a:cxnLst/>
                <a:rect r="r" b="b" t="t" l="l"/>
                <a:pathLst>
                  <a:path h="812800" w="703982">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sp>
          <p:sp>
            <p:nvSpPr>
              <p:cNvPr name="TextBox 12" id="12"/>
              <p:cNvSpPr txBox="true"/>
              <p:nvPr/>
            </p:nvSpPr>
            <p:spPr>
              <a:xfrm>
                <a:off x="0" y="-47625"/>
                <a:ext cx="703982" cy="733425"/>
              </a:xfrm>
              <a:prstGeom prst="rect">
                <a:avLst/>
              </a:prstGeom>
            </p:spPr>
            <p:txBody>
              <a:bodyPr anchor="ctr" rtlCol="false" tIns="50800" lIns="50800" bIns="50800" rIns="50800"/>
              <a:lstStyle/>
              <a:p>
                <a:pPr algn="ctr">
                  <a:lnSpc>
                    <a:spcPts val="2659"/>
                  </a:lnSpc>
                </a:pPr>
              </a:p>
            </p:txBody>
          </p:sp>
        </p:grpSp>
        <p:sp>
          <p:nvSpPr>
            <p:cNvPr name="TextBox 13" id="13"/>
            <p:cNvSpPr txBox="true"/>
            <p:nvPr/>
          </p:nvSpPr>
          <p:spPr>
            <a:xfrm rot="0">
              <a:off x="0" y="437582"/>
              <a:ext cx="2083482" cy="1241424"/>
            </a:xfrm>
            <a:prstGeom prst="rect">
              <a:avLst/>
            </a:prstGeom>
          </p:spPr>
          <p:txBody>
            <a:bodyPr anchor="t" rtlCol="false" tIns="0" lIns="0" bIns="0" rIns="0">
              <a:spAutoFit/>
            </a:bodyPr>
            <a:lstStyle/>
            <a:p>
              <a:pPr algn="ctr">
                <a:lnSpc>
                  <a:spcPts val="7805"/>
                </a:lnSpc>
              </a:pPr>
              <a:r>
                <a:rPr lang="en-US" sz="5575">
                  <a:solidFill>
                    <a:srgbClr val="000000"/>
                  </a:solidFill>
                  <a:latin typeface="Open Sans Bold"/>
                </a:rPr>
                <a:t>9</a:t>
              </a:r>
            </a:p>
          </p:txBody>
        </p:sp>
      </p:grpSp>
      <p:sp>
        <p:nvSpPr>
          <p:cNvPr name="Freeform 14" id="14"/>
          <p:cNvSpPr/>
          <p:nvPr/>
        </p:nvSpPr>
        <p:spPr>
          <a:xfrm flipH="false" flipV="false" rot="0">
            <a:off x="9697545" y="8788169"/>
            <a:ext cx="7315200" cy="2477783"/>
          </a:xfrm>
          <a:custGeom>
            <a:avLst/>
            <a:gdLst/>
            <a:ahLst/>
            <a:cxnLst/>
            <a:rect r="r" b="b" t="t" l="l"/>
            <a:pathLst>
              <a:path h="2477783" w="7315200">
                <a:moveTo>
                  <a:pt x="0" y="0"/>
                </a:moveTo>
                <a:lnTo>
                  <a:pt x="7315200" y="0"/>
                </a:lnTo>
                <a:lnTo>
                  <a:pt x="7315200" y="2477784"/>
                </a:lnTo>
                <a:lnTo>
                  <a:pt x="0" y="24777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5" id="15"/>
          <p:cNvSpPr/>
          <p:nvPr/>
        </p:nvSpPr>
        <p:spPr>
          <a:xfrm flipH="false" flipV="false" rot="0">
            <a:off x="1564423" y="-1641171"/>
            <a:ext cx="7315200" cy="2477783"/>
          </a:xfrm>
          <a:custGeom>
            <a:avLst/>
            <a:gdLst/>
            <a:ahLst/>
            <a:cxnLst/>
            <a:rect r="r" b="b" t="t" l="l"/>
            <a:pathLst>
              <a:path h="2477783" w="7315200">
                <a:moveTo>
                  <a:pt x="0" y="0"/>
                </a:moveTo>
                <a:lnTo>
                  <a:pt x="7315200" y="0"/>
                </a:lnTo>
                <a:lnTo>
                  <a:pt x="7315200" y="2477784"/>
                </a:lnTo>
                <a:lnTo>
                  <a:pt x="0" y="24777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6" id="16"/>
          <p:cNvSpPr/>
          <p:nvPr/>
        </p:nvSpPr>
        <p:spPr>
          <a:xfrm flipH="false" flipV="false" rot="0">
            <a:off x="5389147" y="2508118"/>
            <a:ext cx="7509706" cy="7518943"/>
          </a:xfrm>
          <a:custGeom>
            <a:avLst/>
            <a:gdLst/>
            <a:ahLst/>
            <a:cxnLst/>
            <a:rect r="r" b="b" t="t" l="l"/>
            <a:pathLst>
              <a:path h="7518943" w="7509706">
                <a:moveTo>
                  <a:pt x="0" y="0"/>
                </a:moveTo>
                <a:lnTo>
                  <a:pt x="7509706" y="0"/>
                </a:lnTo>
                <a:lnTo>
                  <a:pt x="7509706" y="7518943"/>
                </a:lnTo>
                <a:lnTo>
                  <a:pt x="0" y="7518943"/>
                </a:lnTo>
                <a:lnTo>
                  <a:pt x="0" y="0"/>
                </a:lnTo>
                <a:close/>
              </a:path>
            </a:pathLst>
          </a:custGeom>
          <a:blipFill>
            <a:blip r:embed="rId4"/>
            <a:stretch>
              <a:fillRect l="0" t="0" r="0"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sp>
        <p:nvSpPr>
          <p:cNvPr name="TextBox 2" id="2"/>
          <p:cNvSpPr txBox="true"/>
          <p:nvPr/>
        </p:nvSpPr>
        <p:spPr>
          <a:xfrm rot="0">
            <a:off x="1035283" y="1147935"/>
            <a:ext cx="16230600" cy="2955661"/>
          </a:xfrm>
          <a:prstGeom prst="rect">
            <a:avLst/>
          </a:prstGeom>
        </p:spPr>
        <p:txBody>
          <a:bodyPr anchor="t" rtlCol="false" tIns="0" lIns="0" bIns="0" rIns="0">
            <a:spAutoFit/>
          </a:bodyPr>
          <a:lstStyle/>
          <a:p>
            <a:pPr algn="ctr">
              <a:lnSpc>
                <a:spcPts val="11899"/>
              </a:lnSpc>
            </a:pPr>
            <a:r>
              <a:rPr lang="en-US" sz="8499">
                <a:solidFill>
                  <a:srgbClr val="000000"/>
                </a:solidFill>
                <a:latin typeface="Alatsi"/>
              </a:rPr>
              <a:t>MÔI TRƯỜNG THỰC NGHIỆM CỦA BÀI BÁO</a:t>
            </a:r>
          </a:p>
        </p:txBody>
      </p:sp>
      <p:sp>
        <p:nvSpPr>
          <p:cNvPr name="TextBox 3" id="3"/>
          <p:cNvSpPr txBox="true"/>
          <p:nvPr/>
        </p:nvSpPr>
        <p:spPr>
          <a:xfrm rot="0">
            <a:off x="5709529" y="9822180"/>
            <a:ext cx="6882108" cy="464820"/>
          </a:xfrm>
          <a:prstGeom prst="rect">
            <a:avLst/>
          </a:prstGeom>
        </p:spPr>
        <p:txBody>
          <a:bodyPr anchor="t" rtlCol="false" tIns="0" lIns="0" bIns="0" rIns="0">
            <a:spAutoFit/>
          </a:bodyPr>
          <a:lstStyle/>
          <a:p>
            <a:pPr algn="ctr">
              <a:lnSpc>
                <a:spcPts val="3779"/>
              </a:lnSpc>
            </a:pPr>
            <a:r>
              <a:rPr lang="en-US" sz="2700">
                <a:solidFill>
                  <a:srgbClr val="000000"/>
                </a:solidFill>
                <a:latin typeface="Alatsi"/>
              </a:rPr>
              <a:t>GROUP 01</a:t>
            </a:r>
          </a:p>
        </p:txBody>
      </p:sp>
      <p:sp>
        <p:nvSpPr>
          <p:cNvPr name="Freeform 4" id="4"/>
          <p:cNvSpPr/>
          <p:nvPr/>
        </p:nvSpPr>
        <p:spPr>
          <a:xfrm flipH="false" flipV="false" rot="0">
            <a:off x="13764167" y="5827621"/>
            <a:ext cx="7315200" cy="2477783"/>
          </a:xfrm>
          <a:custGeom>
            <a:avLst/>
            <a:gdLst/>
            <a:ahLst/>
            <a:cxnLst/>
            <a:rect r="r" b="b" t="t" l="l"/>
            <a:pathLst>
              <a:path h="2477783" w="7315200">
                <a:moveTo>
                  <a:pt x="0" y="0"/>
                </a:moveTo>
                <a:lnTo>
                  <a:pt x="7315200" y="0"/>
                </a:lnTo>
                <a:lnTo>
                  <a:pt x="7315200" y="2477784"/>
                </a:lnTo>
                <a:lnTo>
                  <a:pt x="0" y="24777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5" id="5"/>
          <p:cNvSpPr txBox="true"/>
          <p:nvPr/>
        </p:nvSpPr>
        <p:spPr>
          <a:xfrm rot="0">
            <a:off x="1726913" y="4297797"/>
            <a:ext cx="14847341" cy="4506311"/>
          </a:xfrm>
          <a:prstGeom prst="rect">
            <a:avLst/>
          </a:prstGeom>
        </p:spPr>
        <p:txBody>
          <a:bodyPr anchor="t" rtlCol="false" tIns="0" lIns="0" bIns="0" rIns="0">
            <a:spAutoFit/>
          </a:bodyPr>
          <a:lstStyle/>
          <a:p>
            <a:pPr algn="l" marL="790445" indent="-395223" lvl="1">
              <a:lnSpc>
                <a:spcPts val="5125"/>
              </a:lnSpc>
              <a:buFont typeface="Arial"/>
              <a:buChar char="•"/>
            </a:pPr>
            <a:r>
              <a:rPr lang="en-US" sz="3661">
                <a:solidFill>
                  <a:srgbClr val="000000"/>
                </a:solidFill>
                <a:latin typeface="Alatsi"/>
              </a:rPr>
              <a:t>Cấu hình máy tính: CPU: Intel Core i7</a:t>
            </a:r>
          </a:p>
          <a:p>
            <a:pPr algn="l" marL="790445" indent="-395223" lvl="1">
              <a:lnSpc>
                <a:spcPts val="5125"/>
              </a:lnSpc>
              <a:buFont typeface="Arial"/>
              <a:buChar char="•"/>
            </a:pPr>
            <a:r>
              <a:rPr lang="en-US" sz="3661">
                <a:solidFill>
                  <a:srgbClr val="000000"/>
                </a:solidFill>
                <a:latin typeface="Alatsi"/>
              </a:rPr>
              <a:t>R</a:t>
            </a:r>
            <a:r>
              <a:rPr lang="en-US" sz="3661">
                <a:solidFill>
                  <a:srgbClr val="000000"/>
                </a:solidFill>
                <a:latin typeface="Alatsi"/>
              </a:rPr>
              <a:t>AM: 16GB</a:t>
            </a:r>
          </a:p>
          <a:p>
            <a:pPr algn="l" marL="790445" indent="-395223" lvl="1">
              <a:lnSpc>
                <a:spcPts val="5125"/>
              </a:lnSpc>
              <a:buFont typeface="Arial"/>
              <a:buChar char="•"/>
            </a:pPr>
            <a:r>
              <a:rPr lang="en-US" sz="3661">
                <a:solidFill>
                  <a:srgbClr val="000000"/>
                </a:solidFill>
                <a:latin typeface="Alatsi"/>
              </a:rPr>
              <a:t>G</a:t>
            </a:r>
            <a:r>
              <a:rPr lang="en-US" sz="3661">
                <a:solidFill>
                  <a:srgbClr val="000000"/>
                </a:solidFill>
                <a:latin typeface="Alatsi"/>
              </a:rPr>
              <a:t>PU: NVIDIA GTX 1080</a:t>
            </a:r>
          </a:p>
          <a:p>
            <a:pPr algn="l" marL="790445" indent="-395223" lvl="1">
              <a:lnSpc>
                <a:spcPts val="5125"/>
              </a:lnSpc>
              <a:buFont typeface="Arial"/>
              <a:buChar char="•"/>
            </a:pPr>
            <a:r>
              <a:rPr lang="en-US" sz="3661">
                <a:solidFill>
                  <a:srgbClr val="000000"/>
                </a:solidFill>
                <a:latin typeface="Alatsi"/>
              </a:rPr>
              <a:t>C</a:t>
            </a:r>
            <a:r>
              <a:rPr lang="en-US" sz="3661">
                <a:solidFill>
                  <a:srgbClr val="000000"/>
                </a:solidFill>
                <a:latin typeface="Alatsi"/>
              </a:rPr>
              <a:t>ác công cụ hỗ trợ sẵn có:</a:t>
            </a:r>
          </a:p>
          <a:p>
            <a:pPr algn="l" marL="1580891" indent="-526964" lvl="2">
              <a:lnSpc>
                <a:spcPts val="5125"/>
              </a:lnSpc>
              <a:buFont typeface="Arial"/>
              <a:buChar char="⚬"/>
            </a:pPr>
            <a:r>
              <a:rPr lang="en-US" sz="3661">
                <a:solidFill>
                  <a:srgbClr val="000000"/>
                </a:solidFill>
                <a:latin typeface="Alatsi"/>
              </a:rPr>
              <a:t>T</a:t>
            </a:r>
            <a:r>
              <a:rPr lang="en-US" sz="3661">
                <a:solidFill>
                  <a:srgbClr val="000000"/>
                </a:solidFill>
                <a:latin typeface="Alatsi"/>
              </a:rPr>
              <a:t>ensorFlow (dùng cho việc triển khai mạng nơ-ron)</a:t>
            </a:r>
          </a:p>
          <a:p>
            <a:pPr algn="l" marL="1580891" indent="-526964" lvl="2">
              <a:lnSpc>
                <a:spcPts val="5125"/>
              </a:lnSpc>
              <a:buFont typeface="Arial"/>
              <a:buChar char="⚬"/>
            </a:pPr>
            <a:r>
              <a:rPr lang="en-US" sz="3661">
                <a:solidFill>
                  <a:srgbClr val="000000"/>
                </a:solidFill>
                <a:latin typeface="Alatsi"/>
              </a:rPr>
              <a:t>S</a:t>
            </a:r>
            <a:r>
              <a:rPr lang="en-US" sz="3661">
                <a:solidFill>
                  <a:srgbClr val="000000"/>
                </a:solidFill>
                <a:latin typeface="Alatsi"/>
              </a:rPr>
              <a:t>cikit-learn (dùng cho việc đánh giá mô hình)</a:t>
            </a:r>
          </a:p>
          <a:p>
            <a:pPr algn="l">
              <a:lnSpc>
                <a:spcPts val="5125"/>
              </a:lnSpc>
            </a:pPr>
          </a:p>
        </p:txBody>
      </p:sp>
      <p:sp>
        <p:nvSpPr>
          <p:cNvPr name="AutoShape 6" id="6"/>
          <p:cNvSpPr/>
          <p:nvPr/>
        </p:nvSpPr>
        <p:spPr>
          <a:xfrm>
            <a:off x="-254016" y="10083165"/>
            <a:ext cx="7105264" cy="19050"/>
          </a:xfrm>
          <a:prstGeom prst="line">
            <a:avLst/>
          </a:prstGeom>
          <a:ln cap="flat" w="114300">
            <a:solidFill>
              <a:srgbClr val="9FC3D0"/>
            </a:solidFill>
            <a:prstDash val="solid"/>
            <a:headEnd type="none" len="sm" w="sm"/>
            <a:tailEnd type="none" len="sm" w="sm"/>
          </a:ln>
        </p:spPr>
      </p:sp>
      <p:sp>
        <p:nvSpPr>
          <p:cNvPr name="AutoShape 7" id="7"/>
          <p:cNvSpPr/>
          <p:nvPr/>
        </p:nvSpPr>
        <p:spPr>
          <a:xfrm>
            <a:off x="11436752" y="10083165"/>
            <a:ext cx="7105264" cy="19050"/>
          </a:xfrm>
          <a:prstGeom prst="line">
            <a:avLst/>
          </a:prstGeom>
          <a:ln cap="flat" w="114300">
            <a:solidFill>
              <a:srgbClr val="9FC3D0"/>
            </a:solidFill>
            <a:prstDash val="solid"/>
            <a:headEnd type="none" len="sm" w="sm"/>
            <a:tailEnd type="none" len="sm" w="sm"/>
          </a:ln>
        </p:spPr>
      </p:sp>
      <p:grpSp>
        <p:nvGrpSpPr>
          <p:cNvPr name="Group 8" id="8"/>
          <p:cNvGrpSpPr/>
          <p:nvPr/>
        </p:nvGrpSpPr>
        <p:grpSpPr>
          <a:xfrm rot="0">
            <a:off x="15859155" y="0"/>
            <a:ext cx="1562612" cy="1673225"/>
            <a:chOff x="0" y="0"/>
            <a:chExt cx="2083482" cy="2230967"/>
          </a:xfrm>
        </p:grpSpPr>
        <p:grpSp>
          <p:nvGrpSpPr>
            <p:cNvPr name="Group 9" id="9"/>
            <p:cNvGrpSpPr/>
            <p:nvPr/>
          </p:nvGrpSpPr>
          <p:grpSpPr>
            <a:xfrm rot="0">
              <a:off x="75599" y="0"/>
              <a:ext cx="1932284" cy="2230967"/>
              <a:chOff x="0" y="0"/>
              <a:chExt cx="703982" cy="812800"/>
            </a:xfrm>
          </p:grpSpPr>
          <p:sp>
            <p:nvSpPr>
              <p:cNvPr name="Freeform 10" id="10"/>
              <p:cNvSpPr/>
              <p:nvPr/>
            </p:nvSpPr>
            <p:spPr>
              <a:xfrm flipH="false" flipV="false" rot="0">
                <a:off x="0" y="0"/>
                <a:ext cx="703982" cy="812800"/>
              </a:xfrm>
              <a:custGeom>
                <a:avLst/>
                <a:gdLst/>
                <a:ahLst/>
                <a:cxnLst/>
                <a:rect r="r" b="b" t="t" l="l"/>
                <a:pathLst>
                  <a:path h="812800" w="703982">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sp>
          <p:sp>
            <p:nvSpPr>
              <p:cNvPr name="TextBox 11" id="11"/>
              <p:cNvSpPr txBox="true"/>
              <p:nvPr/>
            </p:nvSpPr>
            <p:spPr>
              <a:xfrm>
                <a:off x="0" y="-47625"/>
                <a:ext cx="703982" cy="733425"/>
              </a:xfrm>
              <a:prstGeom prst="rect">
                <a:avLst/>
              </a:prstGeom>
            </p:spPr>
            <p:txBody>
              <a:bodyPr anchor="ctr" rtlCol="false" tIns="50800" lIns="50800" bIns="50800" rIns="50800"/>
              <a:lstStyle/>
              <a:p>
                <a:pPr algn="ctr">
                  <a:lnSpc>
                    <a:spcPts val="2659"/>
                  </a:lnSpc>
                </a:pPr>
              </a:p>
            </p:txBody>
          </p:sp>
        </p:grpSp>
        <p:sp>
          <p:nvSpPr>
            <p:cNvPr name="TextBox 12" id="12"/>
            <p:cNvSpPr txBox="true"/>
            <p:nvPr/>
          </p:nvSpPr>
          <p:spPr>
            <a:xfrm rot="0">
              <a:off x="0" y="437582"/>
              <a:ext cx="2083482" cy="1241424"/>
            </a:xfrm>
            <a:prstGeom prst="rect">
              <a:avLst/>
            </a:prstGeom>
          </p:spPr>
          <p:txBody>
            <a:bodyPr anchor="t" rtlCol="false" tIns="0" lIns="0" bIns="0" rIns="0">
              <a:spAutoFit/>
            </a:bodyPr>
            <a:lstStyle/>
            <a:p>
              <a:pPr algn="ctr">
                <a:lnSpc>
                  <a:spcPts val="7805"/>
                </a:lnSpc>
              </a:pPr>
              <a:r>
                <a:rPr lang="en-US" sz="5575">
                  <a:solidFill>
                    <a:srgbClr val="000000"/>
                  </a:solidFill>
                  <a:latin typeface="Open Sans Bold"/>
                </a:rPr>
                <a:t>10</a:t>
              </a:r>
            </a:p>
          </p:txBody>
        </p:sp>
      </p:grpSp>
      <p:sp>
        <p:nvSpPr>
          <p:cNvPr name="Freeform 13" id="13"/>
          <p:cNvSpPr/>
          <p:nvPr/>
        </p:nvSpPr>
        <p:spPr>
          <a:xfrm flipH="false" flipV="false" rot="0">
            <a:off x="-2628900" y="-1449083"/>
            <a:ext cx="7315200" cy="2477783"/>
          </a:xfrm>
          <a:custGeom>
            <a:avLst/>
            <a:gdLst/>
            <a:ahLst/>
            <a:cxnLst/>
            <a:rect r="r" b="b" t="t" l="l"/>
            <a:pathLst>
              <a:path h="2477783" w="7315200">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sp>
        <p:nvSpPr>
          <p:cNvPr name="TextBox 2" id="2"/>
          <p:cNvSpPr txBox="true"/>
          <p:nvPr/>
        </p:nvSpPr>
        <p:spPr>
          <a:xfrm rot="0">
            <a:off x="1035283" y="1147935"/>
            <a:ext cx="16230600" cy="2955661"/>
          </a:xfrm>
          <a:prstGeom prst="rect">
            <a:avLst/>
          </a:prstGeom>
        </p:spPr>
        <p:txBody>
          <a:bodyPr anchor="t" rtlCol="false" tIns="0" lIns="0" bIns="0" rIns="0">
            <a:spAutoFit/>
          </a:bodyPr>
          <a:lstStyle/>
          <a:p>
            <a:pPr algn="ctr">
              <a:lnSpc>
                <a:spcPts val="11899"/>
              </a:lnSpc>
            </a:pPr>
            <a:r>
              <a:rPr lang="en-US" sz="8499">
                <a:solidFill>
                  <a:srgbClr val="000000"/>
                </a:solidFill>
                <a:latin typeface="Alatsi"/>
              </a:rPr>
              <a:t>MÔI TRƯỜNG THỰC NGHIỆM CỦA BÀI BÁO</a:t>
            </a:r>
          </a:p>
        </p:txBody>
      </p:sp>
      <p:sp>
        <p:nvSpPr>
          <p:cNvPr name="TextBox 3" id="3"/>
          <p:cNvSpPr txBox="true"/>
          <p:nvPr/>
        </p:nvSpPr>
        <p:spPr>
          <a:xfrm rot="0">
            <a:off x="5709529" y="9822180"/>
            <a:ext cx="6882108" cy="464820"/>
          </a:xfrm>
          <a:prstGeom prst="rect">
            <a:avLst/>
          </a:prstGeom>
        </p:spPr>
        <p:txBody>
          <a:bodyPr anchor="t" rtlCol="false" tIns="0" lIns="0" bIns="0" rIns="0">
            <a:spAutoFit/>
          </a:bodyPr>
          <a:lstStyle/>
          <a:p>
            <a:pPr algn="ctr">
              <a:lnSpc>
                <a:spcPts val="3779"/>
              </a:lnSpc>
            </a:pPr>
            <a:r>
              <a:rPr lang="en-US" sz="2700">
                <a:solidFill>
                  <a:srgbClr val="000000"/>
                </a:solidFill>
                <a:latin typeface="Alatsi"/>
              </a:rPr>
              <a:t>GROUP 01</a:t>
            </a:r>
          </a:p>
        </p:txBody>
      </p:sp>
      <p:sp>
        <p:nvSpPr>
          <p:cNvPr name="Freeform 4" id="4"/>
          <p:cNvSpPr/>
          <p:nvPr/>
        </p:nvSpPr>
        <p:spPr>
          <a:xfrm flipH="false" flipV="false" rot="0">
            <a:off x="13764167" y="5827621"/>
            <a:ext cx="7315200" cy="2477783"/>
          </a:xfrm>
          <a:custGeom>
            <a:avLst/>
            <a:gdLst/>
            <a:ahLst/>
            <a:cxnLst/>
            <a:rect r="r" b="b" t="t" l="l"/>
            <a:pathLst>
              <a:path h="2477783" w="7315200">
                <a:moveTo>
                  <a:pt x="0" y="0"/>
                </a:moveTo>
                <a:lnTo>
                  <a:pt x="7315200" y="0"/>
                </a:lnTo>
                <a:lnTo>
                  <a:pt x="7315200" y="2477784"/>
                </a:lnTo>
                <a:lnTo>
                  <a:pt x="0" y="24777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5" id="5"/>
          <p:cNvSpPr txBox="true"/>
          <p:nvPr/>
        </p:nvSpPr>
        <p:spPr>
          <a:xfrm rot="0">
            <a:off x="1726913" y="4121269"/>
            <a:ext cx="14847341" cy="5801348"/>
          </a:xfrm>
          <a:prstGeom prst="rect">
            <a:avLst/>
          </a:prstGeom>
        </p:spPr>
        <p:txBody>
          <a:bodyPr anchor="t" rtlCol="false" tIns="0" lIns="0" bIns="0" rIns="0">
            <a:spAutoFit/>
          </a:bodyPr>
          <a:lstStyle/>
          <a:p>
            <a:pPr algn="l" marL="790445" indent="-395223" lvl="1">
              <a:lnSpc>
                <a:spcPts val="5125"/>
              </a:lnSpc>
              <a:buFont typeface="Arial"/>
              <a:buChar char="•"/>
            </a:pPr>
            <a:r>
              <a:rPr lang="en-US" sz="3661">
                <a:solidFill>
                  <a:srgbClr val="000000"/>
                </a:solidFill>
                <a:latin typeface="Alatsi"/>
              </a:rPr>
              <a:t>Ngôn ngữ lập trình: Python</a:t>
            </a:r>
          </a:p>
          <a:p>
            <a:pPr algn="l" marL="790445" indent="-395223" lvl="1">
              <a:lnSpc>
                <a:spcPts val="5125"/>
              </a:lnSpc>
              <a:buFont typeface="Arial"/>
              <a:buChar char="•"/>
            </a:pPr>
            <a:r>
              <a:rPr lang="en-US" sz="3661">
                <a:solidFill>
                  <a:srgbClr val="000000"/>
                </a:solidFill>
                <a:latin typeface="Alatsi"/>
              </a:rPr>
              <a:t>Đối tượng nghiên cứu (chương trình phần mềm dùng để kiểm tra tính khả thi của phương pháp/tập dữ liệu – nếu có): Tập dữ liệu của DroidRL chứa 5000 benign sample từ Andro Zoo và 5560 malware từ Drebin để huấn luyện và kiểm tra mô hình.</a:t>
            </a:r>
          </a:p>
          <a:p>
            <a:pPr algn="l" marL="790445" indent="-395223" lvl="1">
              <a:lnSpc>
                <a:spcPts val="5125"/>
              </a:lnSpc>
              <a:buFont typeface="Arial"/>
              <a:buChar char="•"/>
            </a:pPr>
            <a:r>
              <a:rPr lang="en-US" sz="3661">
                <a:solidFill>
                  <a:srgbClr val="000000"/>
                </a:solidFill>
                <a:latin typeface="Alatsi"/>
              </a:rPr>
              <a:t>Tiêu chí đánh giá tính hiệu quả của phương pháp: </a:t>
            </a:r>
          </a:p>
          <a:p>
            <a:pPr algn="l" marL="1580891" indent="-526964" lvl="2">
              <a:lnSpc>
                <a:spcPts val="5125"/>
              </a:lnSpc>
              <a:buFont typeface="Arial"/>
              <a:buChar char="⚬"/>
            </a:pPr>
            <a:r>
              <a:rPr lang="en-US" sz="3661">
                <a:solidFill>
                  <a:srgbClr val="000000"/>
                </a:solidFill>
                <a:latin typeface="Alatsi"/>
              </a:rPr>
              <a:t>Số lượng đặc trưng được chọn</a:t>
            </a:r>
          </a:p>
          <a:p>
            <a:pPr algn="l" marL="1580891" indent="-526964" lvl="2">
              <a:lnSpc>
                <a:spcPts val="5125"/>
              </a:lnSpc>
              <a:buFont typeface="Arial"/>
              <a:buChar char="⚬"/>
            </a:pPr>
            <a:r>
              <a:rPr lang="en-US" sz="3661">
                <a:solidFill>
                  <a:srgbClr val="000000"/>
                </a:solidFill>
                <a:latin typeface="Alatsi"/>
              </a:rPr>
              <a:t>Độ chính xác của việc phát hiện malware (accuracy)</a:t>
            </a:r>
          </a:p>
          <a:p>
            <a:pPr algn="l" marL="1580891" indent="-526964" lvl="2">
              <a:lnSpc>
                <a:spcPts val="5125"/>
              </a:lnSpc>
              <a:buFont typeface="Arial"/>
              <a:buChar char="⚬"/>
            </a:pPr>
            <a:r>
              <a:rPr lang="en-US" sz="3661">
                <a:solidFill>
                  <a:srgbClr val="000000"/>
                </a:solidFill>
                <a:latin typeface="Alatsi"/>
              </a:rPr>
              <a:t>T</a:t>
            </a:r>
            <a:r>
              <a:rPr lang="en-US" sz="3661">
                <a:solidFill>
                  <a:srgbClr val="000000"/>
                </a:solidFill>
                <a:latin typeface="Alatsi"/>
              </a:rPr>
              <a:t>hời gian chạy</a:t>
            </a:r>
          </a:p>
        </p:txBody>
      </p:sp>
      <p:sp>
        <p:nvSpPr>
          <p:cNvPr name="AutoShape 6" id="6"/>
          <p:cNvSpPr/>
          <p:nvPr/>
        </p:nvSpPr>
        <p:spPr>
          <a:xfrm>
            <a:off x="-254016" y="10083165"/>
            <a:ext cx="7105264" cy="19050"/>
          </a:xfrm>
          <a:prstGeom prst="line">
            <a:avLst/>
          </a:prstGeom>
          <a:ln cap="flat" w="114300">
            <a:solidFill>
              <a:srgbClr val="9FC3D0"/>
            </a:solidFill>
            <a:prstDash val="solid"/>
            <a:headEnd type="none" len="sm" w="sm"/>
            <a:tailEnd type="none" len="sm" w="sm"/>
          </a:ln>
        </p:spPr>
      </p:sp>
      <p:sp>
        <p:nvSpPr>
          <p:cNvPr name="AutoShape 7" id="7"/>
          <p:cNvSpPr/>
          <p:nvPr/>
        </p:nvSpPr>
        <p:spPr>
          <a:xfrm>
            <a:off x="11436752" y="10083165"/>
            <a:ext cx="7105264" cy="19050"/>
          </a:xfrm>
          <a:prstGeom prst="line">
            <a:avLst/>
          </a:prstGeom>
          <a:ln cap="flat" w="114300">
            <a:solidFill>
              <a:srgbClr val="9FC3D0"/>
            </a:solidFill>
            <a:prstDash val="solid"/>
            <a:headEnd type="none" len="sm" w="sm"/>
            <a:tailEnd type="none" len="sm" w="sm"/>
          </a:ln>
        </p:spPr>
      </p:sp>
      <p:grpSp>
        <p:nvGrpSpPr>
          <p:cNvPr name="Group 8" id="8"/>
          <p:cNvGrpSpPr/>
          <p:nvPr/>
        </p:nvGrpSpPr>
        <p:grpSpPr>
          <a:xfrm rot="0">
            <a:off x="15859155" y="0"/>
            <a:ext cx="1562612" cy="1673225"/>
            <a:chOff x="0" y="0"/>
            <a:chExt cx="2083482" cy="2230967"/>
          </a:xfrm>
        </p:grpSpPr>
        <p:grpSp>
          <p:nvGrpSpPr>
            <p:cNvPr name="Group 9" id="9"/>
            <p:cNvGrpSpPr/>
            <p:nvPr/>
          </p:nvGrpSpPr>
          <p:grpSpPr>
            <a:xfrm rot="0">
              <a:off x="75599" y="0"/>
              <a:ext cx="1932284" cy="2230967"/>
              <a:chOff x="0" y="0"/>
              <a:chExt cx="703982" cy="812800"/>
            </a:xfrm>
          </p:grpSpPr>
          <p:sp>
            <p:nvSpPr>
              <p:cNvPr name="Freeform 10" id="10"/>
              <p:cNvSpPr/>
              <p:nvPr/>
            </p:nvSpPr>
            <p:spPr>
              <a:xfrm flipH="false" flipV="false" rot="0">
                <a:off x="0" y="0"/>
                <a:ext cx="703982" cy="812800"/>
              </a:xfrm>
              <a:custGeom>
                <a:avLst/>
                <a:gdLst/>
                <a:ahLst/>
                <a:cxnLst/>
                <a:rect r="r" b="b" t="t" l="l"/>
                <a:pathLst>
                  <a:path h="812800" w="703982">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sp>
          <p:sp>
            <p:nvSpPr>
              <p:cNvPr name="TextBox 11" id="11"/>
              <p:cNvSpPr txBox="true"/>
              <p:nvPr/>
            </p:nvSpPr>
            <p:spPr>
              <a:xfrm>
                <a:off x="0" y="-47625"/>
                <a:ext cx="703982" cy="733425"/>
              </a:xfrm>
              <a:prstGeom prst="rect">
                <a:avLst/>
              </a:prstGeom>
            </p:spPr>
            <p:txBody>
              <a:bodyPr anchor="ctr" rtlCol="false" tIns="50800" lIns="50800" bIns="50800" rIns="50800"/>
              <a:lstStyle/>
              <a:p>
                <a:pPr algn="ctr">
                  <a:lnSpc>
                    <a:spcPts val="2659"/>
                  </a:lnSpc>
                </a:pPr>
              </a:p>
            </p:txBody>
          </p:sp>
        </p:grpSp>
        <p:sp>
          <p:nvSpPr>
            <p:cNvPr name="TextBox 12" id="12"/>
            <p:cNvSpPr txBox="true"/>
            <p:nvPr/>
          </p:nvSpPr>
          <p:spPr>
            <a:xfrm rot="0">
              <a:off x="0" y="437582"/>
              <a:ext cx="2083482" cy="1241424"/>
            </a:xfrm>
            <a:prstGeom prst="rect">
              <a:avLst/>
            </a:prstGeom>
          </p:spPr>
          <p:txBody>
            <a:bodyPr anchor="t" rtlCol="false" tIns="0" lIns="0" bIns="0" rIns="0">
              <a:spAutoFit/>
            </a:bodyPr>
            <a:lstStyle/>
            <a:p>
              <a:pPr algn="ctr">
                <a:lnSpc>
                  <a:spcPts val="7805"/>
                </a:lnSpc>
              </a:pPr>
              <a:r>
                <a:rPr lang="en-US" sz="5575">
                  <a:solidFill>
                    <a:srgbClr val="000000"/>
                  </a:solidFill>
                  <a:latin typeface="Open Sans Bold"/>
                </a:rPr>
                <a:t>11</a:t>
              </a:r>
            </a:p>
          </p:txBody>
        </p:sp>
      </p:grpSp>
      <p:sp>
        <p:nvSpPr>
          <p:cNvPr name="Freeform 13" id="13"/>
          <p:cNvSpPr/>
          <p:nvPr/>
        </p:nvSpPr>
        <p:spPr>
          <a:xfrm flipH="false" flipV="false" rot="0">
            <a:off x="-2628900" y="-1449083"/>
            <a:ext cx="7315200" cy="2477783"/>
          </a:xfrm>
          <a:custGeom>
            <a:avLst/>
            <a:gdLst/>
            <a:ahLst/>
            <a:cxnLst/>
            <a:rect r="r" b="b" t="t" l="l"/>
            <a:pathLst>
              <a:path h="2477783" w="7315200">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sp>
        <p:nvSpPr>
          <p:cNvPr name="TextBox 2" id="2"/>
          <p:cNvSpPr txBox="true"/>
          <p:nvPr/>
        </p:nvSpPr>
        <p:spPr>
          <a:xfrm rot="0">
            <a:off x="1028700" y="1219200"/>
            <a:ext cx="16230600" cy="2955661"/>
          </a:xfrm>
          <a:prstGeom prst="rect">
            <a:avLst/>
          </a:prstGeom>
        </p:spPr>
        <p:txBody>
          <a:bodyPr anchor="t" rtlCol="false" tIns="0" lIns="0" bIns="0" rIns="0">
            <a:spAutoFit/>
          </a:bodyPr>
          <a:lstStyle/>
          <a:p>
            <a:pPr algn="ctr">
              <a:lnSpc>
                <a:spcPts val="11899"/>
              </a:lnSpc>
            </a:pPr>
            <a:r>
              <a:rPr lang="en-US" sz="8499">
                <a:solidFill>
                  <a:srgbClr val="000000"/>
                </a:solidFill>
                <a:latin typeface="Alatsi"/>
              </a:rPr>
              <a:t>KẾT QUẢ THỰC NGHIỆM CỦA BÀI BÁO</a:t>
            </a:r>
          </a:p>
        </p:txBody>
      </p:sp>
      <p:sp>
        <p:nvSpPr>
          <p:cNvPr name="TextBox 3" id="3"/>
          <p:cNvSpPr txBox="true"/>
          <p:nvPr/>
        </p:nvSpPr>
        <p:spPr>
          <a:xfrm rot="0">
            <a:off x="5963699" y="9820107"/>
            <a:ext cx="6882108" cy="464820"/>
          </a:xfrm>
          <a:prstGeom prst="rect">
            <a:avLst/>
          </a:prstGeom>
        </p:spPr>
        <p:txBody>
          <a:bodyPr anchor="t" rtlCol="false" tIns="0" lIns="0" bIns="0" rIns="0">
            <a:spAutoFit/>
          </a:bodyPr>
          <a:lstStyle/>
          <a:p>
            <a:pPr algn="ctr">
              <a:lnSpc>
                <a:spcPts val="3779"/>
              </a:lnSpc>
            </a:pPr>
            <a:r>
              <a:rPr lang="en-US" sz="2700">
                <a:solidFill>
                  <a:srgbClr val="000000"/>
                </a:solidFill>
                <a:latin typeface="Alatsi"/>
              </a:rPr>
              <a:t>GROUP 01</a:t>
            </a:r>
          </a:p>
        </p:txBody>
      </p:sp>
      <p:grpSp>
        <p:nvGrpSpPr>
          <p:cNvPr name="Group 4" id="4"/>
          <p:cNvGrpSpPr/>
          <p:nvPr/>
        </p:nvGrpSpPr>
        <p:grpSpPr>
          <a:xfrm rot="0">
            <a:off x="619785" y="4427857"/>
            <a:ext cx="16801982" cy="4421131"/>
            <a:chOff x="0" y="0"/>
            <a:chExt cx="4425213" cy="1164413"/>
          </a:xfrm>
        </p:grpSpPr>
        <p:sp>
          <p:nvSpPr>
            <p:cNvPr name="Freeform 5" id="5"/>
            <p:cNvSpPr/>
            <p:nvPr/>
          </p:nvSpPr>
          <p:spPr>
            <a:xfrm flipH="false" flipV="false" rot="0">
              <a:off x="0" y="0"/>
              <a:ext cx="4425213" cy="1164413"/>
            </a:xfrm>
            <a:custGeom>
              <a:avLst/>
              <a:gdLst/>
              <a:ahLst/>
              <a:cxnLst/>
              <a:rect r="r" b="b" t="t" l="l"/>
              <a:pathLst>
                <a:path h="1164413" w="4425213">
                  <a:moveTo>
                    <a:pt x="23499" y="0"/>
                  </a:moveTo>
                  <a:lnTo>
                    <a:pt x="4401714" y="0"/>
                  </a:lnTo>
                  <a:cubicBezTo>
                    <a:pt x="4414692" y="0"/>
                    <a:pt x="4425213" y="10521"/>
                    <a:pt x="4425213" y="23499"/>
                  </a:cubicBezTo>
                  <a:lnTo>
                    <a:pt x="4425213" y="1140914"/>
                  </a:lnTo>
                  <a:cubicBezTo>
                    <a:pt x="4425213" y="1147146"/>
                    <a:pt x="4422737" y="1153123"/>
                    <a:pt x="4418330" y="1157530"/>
                  </a:cubicBezTo>
                  <a:cubicBezTo>
                    <a:pt x="4413923" y="1161937"/>
                    <a:pt x="4407946" y="1164413"/>
                    <a:pt x="4401714" y="1164413"/>
                  </a:cubicBezTo>
                  <a:lnTo>
                    <a:pt x="23499" y="1164413"/>
                  </a:lnTo>
                  <a:cubicBezTo>
                    <a:pt x="17267" y="1164413"/>
                    <a:pt x="11290" y="1161937"/>
                    <a:pt x="6883" y="1157530"/>
                  </a:cubicBezTo>
                  <a:cubicBezTo>
                    <a:pt x="2476" y="1153123"/>
                    <a:pt x="0" y="1147146"/>
                    <a:pt x="0" y="1140914"/>
                  </a:cubicBezTo>
                  <a:lnTo>
                    <a:pt x="0" y="23499"/>
                  </a:lnTo>
                  <a:cubicBezTo>
                    <a:pt x="0" y="17267"/>
                    <a:pt x="2476" y="11290"/>
                    <a:pt x="6883" y="6883"/>
                  </a:cubicBezTo>
                  <a:cubicBezTo>
                    <a:pt x="11290" y="2476"/>
                    <a:pt x="17267" y="0"/>
                    <a:pt x="23499" y="0"/>
                  </a:cubicBezTo>
                  <a:close/>
                </a:path>
              </a:pathLst>
            </a:custGeom>
            <a:solidFill>
              <a:srgbClr val="E9C7C6"/>
            </a:solidFill>
          </p:spPr>
        </p:sp>
        <p:sp>
          <p:nvSpPr>
            <p:cNvPr name="TextBox 6" id="6"/>
            <p:cNvSpPr txBox="true"/>
            <p:nvPr/>
          </p:nvSpPr>
          <p:spPr>
            <a:xfrm>
              <a:off x="0" y="-38100"/>
              <a:ext cx="4425213" cy="1202513"/>
            </a:xfrm>
            <a:prstGeom prst="rect">
              <a:avLst/>
            </a:prstGeom>
          </p:spPr>
          <p:txBody>
            <a:bodyPr anchor="ctr" rtlCol="false" tIns="50800" lIns="50800" bIns="50800" rIns="50800"/>
            <a:lstStyle/>
            <a:p>
              <a:pPr algn="ctr">
                <a:lnSpc>
                  <a:spcPts val="2659"/>
                </a:lnSpc>
              </a:pPr>
            </a:p>
          </p:txBody>
        </p:sp>
      </p:grpSp>
      <p:sp>
        <p:nvSpPr>
          <p:cNvPr name="TextBox 7" id="7"/>
          <p:cNvSpPr txBox="true"/>
          <p:nvPr/>
        </p:nvSpPr>
        <p:spPr>
          <a:xfrm rot="0">
            <a:off x="1028700" y="5253888"/>
            <a:ext cx="16046388" cy="2702395"/>
          </a:xfrm>
          <a:prstGeom prst="rect">
            <a:avLst/>
          </a:prstGeom>
        </p:spPr>
        <p:txBody>
          <a:bodyPr anchor="t" rtlCol="false" tIns="0" lIns="0" bIns="0" rIns="0">
            <a:spAutoFit/>
          </a:bodyPr>
          <a:lstStyle/>
          <a:p>
            <a:pPr algn="l">
              <a:lnSpc>
                <a:spcPts val="4339"/>
              </a:lnSpc>
            </a:pPr>
            <a:r>
              <a:rPr lang="en-US" sz="3099">
                <a:solidFill>
                  <a:srgbClr val="000000"/>
                </a:solidFill>
                <a:latin typeface="Alatsi"/>
              </a:rPr>
              <a:t>DroidRL đã chứng minh khả năng lựa chọn đặc trưng hiệu quả, giảm từ 1083 xuống còn 24 đặc trưng, đồng thời duy trì độ chính xác phát hiện malware ở mức 95.6%. Phương pháp này không chỉ tiết kiệm thời gian tính toán mà còn tăng cường hiệu suất của bộ phân loại. DroidRL được chứng minh là có hiệu quả trong các nhiệm vụ lựa chọn đặc trưng và hy vọng nó sẽ đóng vai trò là một yếu tố để xây dựng một trình phát hiện malware mạnh mẽ trong tương lai.</a:t>
            </a:r>
          </a:p>
        </p:txBody>
      </p:sp>
      <p:sp>
        <p:nvSpPr>
          <p:cNvPr name="AutoShape 8" id="8"/>
          <p:cNvSpPr/>
          <p:nvPr/>
        </p:nvSpPr>
        <p:spPr>
          <a:xfrm>
            <a:off x="153" y="10081092"/>
            <a:ext cx="7105264" cy="19050"/>
          </a:xfrm>
          <a:prstGeom prst="line">
            <a:avLst/>
          </a:prstGeom>
          <a:ln cap="flat" w="114300">
            <a:solidFill>
              <a:srgbClr val="9FC3D0"/>
            </a:solidFill>
            <a:prstDash val="solid"/>
            <a:headEnd type="none" len="sm" w="sm"/>
            <a:tailEnd type="none" len="sm" w="sm"/>
          </a:ln>
        </p:spPr>
      </p:sp>
      <p:sp>
        <p:nvSpPr>
          <p:cNvPr name="AutoShape 9" id="9"/>
          <p:cNvSpPr/>
          <p:nvPr/>
        </p:nvSpPr>
        <p:spPr>
          <a:xfrm>
            <a:off x="11690921" y="10081092"/>
            <a:ext cx="7105264" cy="19050"/>
          </a:xfrm>
          <a:prstGeom prst="line">
            <a:avLst/>
          </a:prstGeom>
          <a:ln cap="flat" w="114300">
            <a:solidFill>
              <a:srgbClr val="9FC3D0"/>
            </a:solidFill>
            <a:prstDash val="solid"/>
            <a:headEnd type="none" len="sm" w="sm"/>
            <a:tailEnd type="none" len="sm" w="sm"/>
          </a:ln>
        </p:spPr>
      </p:sp>
      <p:grpSp>
        <p:nvGrpSpPr>
          <p:cNvPr name="Group 10" id="10"/>
          <p:cNvGrpSpPr/>
          <p:nvPr/>
        </p:nvGrpSpPr>
        <p:grpSpPr>
          <a:xfrm rot="0">
            <a:off x="15859155" y="0"/>
            <a:ext cx="1562612" cy="1673225"/>
            <a:chOff x="0" y="0"/>
            <a:chExt cx="2083482" cy="2230967"/>
          </a:xfrm>
        </p:grpSpPr>
        <p:grpSp>
          <p:nvGrpSpPr>
            <p:cNvPr name="Group 11" id="11"/>
            <p:cNvGrpSpPr/>
            <p:nvPr/>
          </p:nvGrpSpPr>
          <p:grpSpPr>
            <a:xfrm rot="0">
              <a:off x="75599" y="0"/>
              <a:ext cx="1932284" cy="2230967"/>
              <a:chOff x="0" y="0"/>
              <a:chExt cx="703982" cy="812800"/>
            </a:xfrm>
          </p:grpSpPr>
          <p:sp>
            <p:nvSpPr>
              <p:cNvPr name="Freeform 12" id="12"/>
              <p:cNvSpPr/>
              <p:nvPr/>
            </p:nvSpPr>
            <p:spPr>
              <a:xfrm flipH="false" flipV="false" rot="0">
                <a:off x="0" y="0"/>
                <a:ext cx="703982" cy="812800"/>
              </a:xfrm>
              <a:custGeom>
                <a:avLst/>
                <a:gdLst/>
                <a:ahLst/>
                <a:cxnLst/>
                <a:rect r="r" b="b" t="t" l="l"/>
                <a:pathLst>
                  <a:path h="812800" w="703982">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sp>
          <p:sp>
            <p:nvSpPr>
              <p:cNvPr name="TextBox 13" id="13"/>
              <p:cNvSpPr txBox="true"/>
              <p:nvPr/>
            </p:nvSpPr>
            <p:spPr>
              <a:xfrm>
                <a:off x="0" y="-47625"/>
                <a:ext cx="703982" cy="733425"/>
              </a:xfrm>
              <a:prstGeom prst="rect">
                <a:avLst/>
              </a:prstGeom>
            </p:spPr>
            <p:txBody>
              <a:bodyPr anchor="ctr" rtlCol="false" tIns="50800" lIns="50800" bIns="50800" rIns="50800"/>
              <a:lstStyle/>
              <a:p>
                <a:pPr algn="ctr">
                  <a:lnSpc>
                    <a:spcPts val="2659"/>
                  </a:lnSpc>
                </a:pPr>
              </a:p>
            </p:txBody>
          </p:sp>
        </p:grpSp>
        <p:sp>
          <p:nvSpPr>
            <p:cNvPr name="TextBox 14" id="14"/>
            <p:cNvSpPr txBox="true"/>
            <p:nvPr/>
          </p:nvSpPr>
          <p:spPr>
            <a:xfrm rot="0">
              <a:off x="0" y="437582"/>
              <a:ext cx="2083482" cy="1241424"/>
            </a:xfrm>
            <a:prstGeom prst="rect">
              <a:avLst/>
            </a:prstGeom>
          </p:spPr>
          <p:txBody>
            <a:bodyPr anchor="t" rtlCol="false" tIns="0" lIns="0" bIns="0" rIns="0">
              <a:spAutoFit/>
            </a:bodyPr>
            <a:lstStyle/>
            <a:p>
              <a:pPr algn="ctr">
                <a:lnSpc>
                  <a:spcPts val="7805"/>
                </a:lnSpc>
              </a:pPr>
              <a:r>
                <a:rPr lang="en-US" sz="5575">
                  <a:solidFill>
                    <a:srgbClr val="000000"/>
                  </a:solidFill>
                  <a:latin typeface="Open Sans Bold"/>
                </a:rPr>
                <a:t>12</a:t>
              </a:r>
            </a:p>
          </p:txBody>
        </p:sp>
      </p:grpSp>
      <p:sp>
        <p:nvSpPr>
          <p:cNvPr name="Freeform 15" id="15"/>
          <p:cNvSpPr/>
          <p:nvPr/>
        </p:nvSpPr>
        <p:spPr>
          <a:xfrm flipH="false" flipV="false" rot="0">
            <a:off x="-2243137" y="-402279"/>
            <a:ext cx="7315200" cy="2477783"/>
          </a:xfrm>
          <a:custGeom>
            <a:avLst/>
            <a:gdLst/>
            <a:ahLst/>
            <a:cxnLst/>
            <a:rect r="r" b="b" t="t" l="l"/>
            <a:pathLst>
              <a:path h="2477783" w="7315200">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sp>
        <p:nvSpPr>
          <p:cNvPr name="TextBox 2" id="2"/>
          <p:cNvSpPr txBox="true"/>
          <p:nvPr/>
        </p:nvSpPr>
        <p:spPr>
          <a:xfrm rot="0">
            <a:off x="1028700" y="1219200"/>
            <a:ext cx="16230600" cy="2955661"/>
          </a:xfrm>
          <a:prstGeom prst="rect">
            <a:avLst/>
          </a:prstGeom>
        </p:spPr>
        <p:txBody>
          <a:bodyPr anchor="t" rtlCol="false" tIns="0" lIns="0" bIns="0" rIns="0">
            <a:spAutoFit/>
          </a:bodyPr>
          <a:lstStyle/>
          <a:p>
            <a:pPr algn="ctr">
              <a:lnSpc>
                <a:spcPts val="11899"/>
              </a:lnSpc>
            </a:pPr>
            <a:r>
              <a:rPr lang="en-US" sz="8499">
                <a:solidFill>
                  <a:srgbClr val="000000"/>
                </a:solidFill>
                <a:latin typeface="Alatsi"/>
              </a:rPr>
              <a:t>KẾT QUẢ THỰC NGHIỆM CỦA BÀI BÁO</a:t>
            </a:r>
          </a:p>
        </p:txBody>
      </p:sp>
      <p:sp>
        <p:nvSpPr>
          <p:cNvPr name="TextBox 3" id="3"/>
          <p:cNvSpPr txBox="true"/>
          <p:nvPr/>
        </p:nvSpPr>
        <p:spPr>
          <a:xfrm rot="0">
            <a:off x="5963699" y="9820107"/>
            <a:ext cx="6882108" cy="464820"/>
          </a:xfrm>
          <a:prstGeom prst="rect">
            <a:avLst/>
          </a:prstGeom>
        </p:spPr>
        <p:txBody>
          <a:bodyPr anchor="t" rtlCol="false" tIns="0" lIns="0" bIns="0" rIns="0">
            <a:spAutoFit/>
          </a:bodyPr>
          <a:lstStyle/>
          <a:p>
            <a:pPr algn="ctr">
              <a:lnSpc>
                <a:spcPts val="3779"/>
              </a:lnSpc>
            </a:pPr>
            <a:r>
              <a:rPr lang="en-US" sz="2700">
                <a:solidFill>
                  <a:srgbClr val="000000"/>
                </a:solidFill>
                <a:latin typeface="Alatsi"/>
              </a:rPr>
              <a:t>GROUP 01</a:t>
            </a:r>
          </a:p>
        </p:txBody>
      </p:sp>
      <p:sp>
        <p:nvSpPr>
          <p:cNvPr name="AutoShape 4" id="4"/>
          <p:cNvSpPr/>
          <p:nvPr/>
        </p:nvSpPr>
        <p:spPr>
          <a:xfrm>
            <a:off x="153" y="10081092"/>
            <a:ext cx="7105264" cy="19050"/>
          </a:xfrm>
          <a:prstGeom prst="line">
            <a:avLst/>
          </a:prstGeom>
          <a:ln cap="flat" w="114300">
            <a:solidFill>
              <a:srgbClr val="9FC3D0"/>
            </a:solidFill>
            <a:prstDash val="solid"/>
            <a:headEnd type="none" len="sm" w="sm"/>
            <a:tailEnd type="none" len="sm" w="sm"/>
          </a:ln>
        </p:spPr>
      </p:sp>
      <p:sp>
        <p:nvSpPr>
          <p:cNvPr name="AutoShape 5" id="5"/>
          <p:cNvSpPr/>
          <p:nvPr/>
        </p:nvSpPr>
        <p:spPr>
          <a:xfrm>
            <a:off x="11690921" y="10081092"/>
            <a:ext cx="7105264" cy="19050"/>
          </a:xfrm>
          <a:prstGeom prst="line">
            <a:avLst/>
          </a:prstGeom>
          <a:ln cap="flat" w="114300">
            <a:solidFill>
              <a:srgbClr val="9FC3D0"/>
            </a:solidFill>
            <a:prstDash val="solid"/>
            <a:headEnd type="none" len="sm" w="sm"/>
            <a:tailEnd type="none" len="sm" w="sm"/>
          </a:ln>
        </p:spPr>
      </p:sp>
      <p:grpSp>
        <p:nvGrpSpPr>
          <p:cNvPr name="Group 6" id="6"/>
          <p:cNvGrpSpPr/>
          <p:nvPr/>
        </p:nvGrpSpPr>
        <p:grpSpPr>
          <a:xfrm rot="0">
            <a:off x="15859155" y="0"/>
            <a:ext cx="1562612" cy="1673225"/>
            <a:chOff x="0" y="0"/>
            <a:chExt cx="2083482" cy="2230967"/>
          </a:xfrm>
        </p:grpSpPr>
        <p:grpSp>
          <p:nvGrpSpPr>
            <p:cNvPr name="Group 7" id="7"/>
            <p:cNvGrpSpPr/>
            <p:nvPr/>
          </p:nvGrpSpPr>
          <p:grpSpPr>
            <a:xfrm rot="0">
              <a:off x="75599" y="0"/>
              <a:ext cx="1932284" cy="2230967"/>
              <a:chOff x="0" y="0"/>
              <a:chExt cx="703982" cy="812800"/>
            </a:xfrm>
          </p:grpSpPr>
          <p:sp>
            <p:nvSpPr>
              <p:cNvPr name="Freeform 8" id="8"/>
              <p:cNvSpPr/>
              <p:nvPr/>
            </p:nvSpPr>
            <p:spPr>
              <a:xfrm flipH="false" flipV="false" rot="0">
                <a:off x="0" y="0"/>
                <a:ext cx="703982" cy="812800"/>
              </a:xfrm>
              <a:custGeom>
                <a:avLst/>
                <a:gdLst/>
                <a:ahLst/>
                <a:cxnLst/>
                <a:rect r="r" b="b" t="t" l="l"/>
                <a:pathLst>
                  <a:path h="812800" w="703982">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sp>
          <p:sp>
            <p:nvSpPr>
              <p:cNvPr name="TextBox 9" id="9"/>
              <p:cNvSpPr txBox="true"/>
              <p:nvPr/>
            </p:nvSpPr>
            <p:spPr>
              <a:xfrm>
                <a:off x="0" y="-47625"/>
                <a:ext cx="703982" cy="733425"/>
              </a:xfrm>
              <a:prstGeom prst="rect">
                <a:avLst/>
              </a:prstGeom>
            </p:spPr>
            <p:txBody>
              <a:bodyPr anchor="ctr" rtlCol="false" tIns="50800" lIns="50800" bIns="50800" rIns="50800"/>
              <a:lstStyle/>
              <a:p>
                <a:pPr algn="ctr">
                  <a:lnSpc>
                    <a:spcPts val="2659"/>
                  </a:lnSpc>
                </a:pPr>
              </a:p>
            </p:txBody>
          </p:sp>
        </p:grpSp>
        <p:sp>
          <p:nvSpPr>
            <p:cNvPr name="TextBox 10" id="10"/>
            <p:cNvSpPr txBox="true"/>
            <p:nvPr/>
          </p:nvSpPr>
          <p:spPr>
            <a:xfrm rot="0">
              <a:off x="0" y="437582"/>
              <a:ext cx="2083482" cy="1241424"/>
            </a:xfrm>
            <a:prstGeom prst="rect">
              <a:avLst/>
            </a:prstGeom>
          </p:spPr>
          <p:txBody>
            <a:bodyPr anchor="t" rtlCol="false" tIns="0" lIns="0" bIns="0" rIns="0">
              <a:spAutoFit/>
            </a:bodyPr>
            <a:lstStyle/>
            <a:p>
              <a:pPr algn="ctr">
                <a:lnSpc>
                  <a:spcPts val="7805"/>
                </a:lnSpc>
              </a:pPr>
              <a:r>
                <a:rPr lang="en-US" sz="5575">
                  <a:solidFill>
                    <a:srgbClr val="000000"/>
                  </a:solidFill>
                  <a:latin typeface="Open Sans Bold"/>
                </a:rPr>
                <a:t>13</a:t>
              </a:r>
            </a:p>
          </p:txBody>
        </p:sp>
      </p:grpSp>
      <p:sp>
        <p:nvSpPr>
          <p:cNvPr name="Freeform 11" id="11"/>
          <p:cNvSpPr/>
          <p:nvPr/>
        </p:nvSpPr>
        <p:spPr>
          <a:xfrm flipH="false" flipV="false" rot="0">
            <a:off x="-2243137" y="-402279"/>
            <a:ext cx="7315200" cy="2477783"/>
          </a:xfrm>
          <a:custGeom>
            <a:avLst/>
            <a:gdLst/>
            <a:ahLst/>
            <a:cxnLst/>
            <a:rect r="r" b="b" t="t" l="l"/>
            <a:pathLst>
              <a:path h="2477783" w="7315200">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2" id="12"/>
          <p:cNvSpPr/>
          <p:nvPr/>
        </p:nvSpPr>
        <p:spPr>
          <a:xfrm flipH="false" flipV="false" rot="0">
            <a:off x="1936481" y="4174861"/>
            <a:ext cx="14415038" cy="5278122"/>
          </a:xfrm>
          <a:custGeom>
            <a:avLst/>
            <a:gdLst/>
            <a:ahLst/>
            <a:cxnLst/>
            <a:rect r="r" b="b" t="t" l="l"/>
            <a:pathLst>
              <a:path h="5278122" w="14415038">
                <a:moveTo>
                  <a:pt x="0" y="0"/>
                </a:moveTo>
                <a:lnTo>
                  <a:pt x="14415038" y="0"/>
                </a:lnTo>
                <a:lnTo>
                  <a:pt x="14415038" y="5278122"/>
                </a:lnTo>
                <a:lnTo>
                  <a:pt x="0" y="5278122"/>
                </a:lnTo>
                <a:lnTo>
                  <a:pt x="0" y="0"/>
                </a:lnTo>
                <a:close/>
              </a:path>
            </a:pathLst>
          </a:custGeom>
          <a:blipFill>
            <a:blip r:embed="rId4"/>
            <a:stretch>
              <a:fillRect l="0" t="0" r="0" b="0"/>
            </a:stretch>
          </a:blipFill>
        </p:spPr>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sp>
        <p:nvSpPr>
          <p:cNvPr name="TextBox 2" id="2"/>
          <p:cNvSpPr txBox="true"/>
          <p:nvPr/>
        </p:nvSpPr>
        <p:spPr>
          <a:xfrm rot="0">
            <a:off x="5807761" y="9781357"/>
            <a:ext cx="6882108" cy="464820"/>
          </a:xfrm>
          <a:prstGeom prst="rect">
            <a:avLst/>
          </a:prstGeom>
        </p:spPr>
        <p:txBody>
          <a:bodyPr anchor="t" rtlCol="false" tIns="0" lIns="0" bIns="0" rIns="0">
            <a:spAutoFit/>
          </a:bodyPr>
          <a:lstStyle/>
          <a:p>
            <a:pPr algn="ctr">
              <a:lnSpc>
                <a:spcPts val="3779"/>
              </a:lnSpc>
            </a:pPr>
            <a:r>
              <a:rPr lang="en-US" sz="2700">
                <a:solidFill>
                  <a:srgbClr val="000000"/>
                </a:solidFill>
                <a:latin typeface="Alatsi"/>
              </a:rPr>
              <a:t>GROUP 01</a:t>
            </a:r>
          </a:p>
        </p:txBody>
      </p:sp>
      <p:sp>
        <p:nvSpPr>
          <p:cNvPr name="AutoShape 3" id="3"/>
          <p:cNvSpPr/>
          <p:nvPr/>
        </p:nvSpPr>
        <p:spPr>
          <a:xfrm>
            <a:off x="-155785" y="10042342"/>
            <a:ext cx="7105264" cy="19050"/>
          </a:xfrm>
          <a:prstGeom prst="line">
            <a:avLst/>
          </a:prstGeom>
          <a:ln cap="flat" w="114300">
            <a:solidFill>
              <a:srgbClr val="9FC3D0"/>
            </a:solidFill>
            <a:prstDash val="solid"/>
            <a:headEnd type="none" len="sm" w="sm"/>
            <a:tailEnd type="none" len="sm" w="sm"/>
          </a:ln>
        </p:spPr>
      </p:sp>
      <p:sp>
        <p:nvSpPr>
          <p:cNvPr name="AutoShape 4" id="4"/>
          <p:cNvSpPr/>
          <p:nvPr/>
        </p:nvSpPr>
        <p:spPr>
          <a:xfrm>
            <a:off x="11534983" y="10042342"/>
            <a:ext cx="7105264" cy="19050"/>
          </a:xfrm>
          <a:prstGeom prst="line">
            <a:avLst/>
          </a:prstGeom>
          <a:ln cap="flat" w="114300">
            <a:solidFill>
              <a:srgbClr val="9FC3D0"/>
            </a:solidFill>
            <a:prstDash val="solid"/>
            <a:headEnd type="none" len="sm" w="sm"/>
            <a:tailEnd type="none" len="sm" w="sm"/>
          </a:ln>
        </p:spPr>
      </p:sp>
      <p:grpSp>
        <p:nvGrpSpPr>
          <p:cNvPr name="Group 5" id="5"/>
          <p:cNvGrpSpPr>
            <a:grpSpLocks noChangeAspect="true"/>
          </p:cNvGrpSpPr>
          <p:nvPr/>
        </p:nvGrpSpPr>
        <p:grpSpPr>
          <a:xfrm rot="0">
            <a:off x="1028700" y="3056648"/>
            <a:ext cx="5246391" cy="5246370"/>
            <a:chOff x="0" y="0"/>
            <a:chExt cx="6350025" cy="6350000"/>
          </a:xfrm>
        </p:grpSpPr>
        <p:sp>
          <p:nvSpPr>
            <p:cNvPr name="Freeform 6" id="6"/>
            <p:cNvSpPr/>
            <p:nvPr/>
          </p:nvSpPr>
          <p:spPr>
            <a:xfrm flipH="false" flipV="false" rot="0">
              <a:off x="0" y="0"/>
              <a:ext cx="6350026" cy="6350000"/>
            </a:xfrm>
            <a:custGeom>
              <a:avLst/>
              <a:gdLst/>
              <a:ahLst/>
              <a:cxnLst/>
              <a:rect r="r" b="b" t="t" l="l"/>
              <a:pathLst>
                <a:path h="6350000" w="6350026">
                  <a:moveTo>
                    <a:pt x="0" y="0"/>
                  </a:moveTo>
                  <a:lnTo>
                    <a:pt x="6350026" y="0"/>
                  </a:lnTo>
                  <a:lnTo>
                    <a:pt x="6350026" y="6350000"/>
                  </a:lnTo>
                  <a:lnTo>
                    <a:pt x="0" y="6350000"/>
                  </a:lnTo>
                  <a:close/>
                </a:path>
              </a:pathLst>
            </a:custGeom>
            <a:blipFill>
              <a:blip r:embed="rId2"/>
              <a:stretch>
                <a:fillRect l="0" t="-6373" r="0" b="-6373"/>
              </a:stretch>
            </a:blipFill>
          </p:spPr>
        </p:sp>
      </p:grpSp>
      <p:grpSp>
        <p:nvGrpSpPr>
          <p:cNvPr name="Group 7" id="7"/>
          <p:cNvGrpSpPr/>
          <p:nvPr/>
        </p:nvGrpSpPr>
        <p:grpSpPr>
          <a:xfrm rot="0">
            <a:off x="15859155" y="0"/>
            <a:ext cx="1562612" cy="1673225"/>
            <a:chOff x="0" y="0"/>
            <a:chExt cx="2083482" cy="2230967"/>
          </a:xfrm>
        </p:grpSpPr>
        <p:grpSp>
          <p:nvGrpSpPr>
            <p:cNvPr name="Group 8" id="8"/>
            <p:cNvGrpSpPr/>
            <p:nvPr/>
          </p:nvGrpSpPr>
          <p:grpSpPr>
            <a:xfrm rot="0">
              <a:off x="75599" y="0"/>
              <a:ext cx="1932284" cy="2230967"/>
              <a:chOff x="0" y="0"/>
              <a:chExt cx="703982" cy="812800"/>
            </a:xfrm>
          </p:grpSpPr>
          <p:sp>
            <p:nvSpPr>
              <p:cNvPr name="Freeform 9" id="9"/>
              <p:cNvSpPr/>
              <p:nvPr/>
            </p:nvSpPr>
            <p:spPr>
              <a:xfrm flipH="false" flipV="false" rot="0">
                <a:off x="0" y="0"/>
                <a:ext cx="703982" cy="812800"/>
              </a:xfrm>
              <a:custGeom>
                <a:avLst/>
                <a:gdLst/>
                <a:ahLst/>
                <a:cxnLst/>
                <a:rect r="r" b="b" t="t" l="l"/>
                <a:pathLst>
                  <a:path h="812800" w="703982">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sp>
          <p:sp>
            <p:nvSpPr>
              <p:cNvPr name="TextBox 10" id="10"/>
              <p:cNvSpPr txBox="true"/>
              <p:nvPr/>
            </p:nvSpPr>
            <p:spPr>
              <a:xfrm>
                <a:off x="0" y="-47625"/>
                <a:ext cx="703982" cy="733425"/>
              </a:xfrm>
              <a:prstGeom prst="rect">
                <a:avLst/>
              </a:prstGeom>
            </p:spPr>
            <p:txBody>
              <a:bodyPr anchor="ctr" rtlCol="false" tIns="50800" lIns="50800" bIns="50800" rIns="50800"/>
              <a:lstStyle/>
              <a:p>
                <a:pPr algn="ctr">
                  <a:lnSpc>
                    <a:spcPts val="2659"/>
                  </a:lnSpc>
                </a:pPr>
              </a:p>
            </p:txBody>
          </p:sp>
        </p:grpSp>
        <p:sp>
          <p:nvSpPr>
            <p:cNvPr name="TextBox 11" id="11"/>
            <p:cNvSpPr txBox="true"/>
            <p:nvPr/>
          </p:nvSpPr>
          <p:spPr>
            <a:xfrm rot="0">
              <a:off x="0" y="437582"/>
              <a:ext cx="2083482" cy="1241424"/>
            </a:xfrm>
            <a:prstGeom prst="rect">
              <a:avLst/>
            </a:prstGeom>
          </p:spPr>
          <p:txBody>
            <a:bodyPr anchor="t" rtlCol="false" tIns="0" lIns="0" bIns="0" rIns="0">
              <a:spAutoFit/>
            </a:bodyPr>
            <a:lstStyle/>
            <a:p>
              <a:pPr algn="ctr">
                <a:lnSpc>
                  <a:spcPts val="7805"/>
                </a:lnSpc>
              </a:pPr>
              <a:r>
                <a:rPr lang="en-US" sz="5575">
                  <a:solidFill>
                    <a:srgbClr val="000000"/>
                  </a:solidFill>
                  <a:latin typeface="Open Sans Bold"/>
                </a:rPr>
                <a:t>14</a:t>
              </a:r>
            </a:p>
          </p:txBody>
        </p:sp>
      </p:grpSp>
      <p:sp>
        <p:nvSpPr>
          <p:cNvPr name="TextBox 12" id="12"/>
          <p:cNvSpPr txBox="true"/>
          <p:nvPr/>
        </p:nvSpPr>
        <p:spPr>
          <a:xfrm rot="0">
            <a:off x="2553980" y="866775"/>
            <a:ext cx="13180039" cy="1450843"/>
          </a:xfrm>
          <a:prstGeom prst="rect">
            <a:avLst/>
          </a:prstGeom>
        </p:spPr>
        <p:txBody>
          <a:bodyPr anchor="t" rtlCol="false" tIns="0" lIns="0" bIns="0" rIns="0">
            <a:spAutoFit/>
          </a:bodyPr>
          <a:lstStyle/>
          <a:p>
            <a:pPr algn="ctr">
              <a:lnSpc>
                <a:spcPts val="11899"/>
              </a:lnSpc>
            </a:pPr>
            <a:r>
              <a:rPr lang="en-US" sz="8499">
                <a:solidFill>
                  <a:srgbClr val="000000"/>
                </a:solidFill>
                <a:latin typeface="Alatsi"/>
              </a:rPr>
              <a:t>TRIỂN KHAI</a:t>
            </a:r>
          </a:p>
        </p:txBody>
      </p:sp>
      <p:sp>
        <p:nvSpPr>
          <p:cNvPr name="Freeform 13" id="13"/>
          <p:cNvSpPr/>
          <p:nvPr/>
        </p:nvSpPr>
        <p:spPr>
          <a:xfrm flipH="false" flipV="false" rot="0">
            <a:off x="14982801" y="6379649"/>
            <a:ext cx="7315200" cy="2477783"/>
          </a:xfrm>
          <a:custGeom>
            <a:avLst/>
            <a:gdLst/>
            <a:ahLst/>
            <a:cxnLst/>
            <a:rect r="r" b="b" t="t" l="l"/>
            <a:pathLst>
              <a:path h="2477783" w="7315200">
                <a:moveTo>
                  <a:pt x="0" y="0"/>
                </a:moveTo>
                <a:lnTo>
                  <a:pt x="7315200" y="0"/>
                </a:lnTo>
                <a:lnTo>
                  <a:pt x="7315200" y="2477783"/>
                </a:lnTo>
                <a:lnTo>
                  <a:pt x="0" y="247778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4" id="14"/>
          <p:cNvSpPr/>
          <p:nvPr/>
        </p:nvSpPr>
        <p:spPr>
          <a:xfrm flipH="false" flipV="false" rot="0">
            <a:off x="-1648907" y="-402279"/>
            <a:ext cx="7315200" cy="2477783"/>
          </a:xfrm>
          <a:custGeom>
            <a:avLst/>
            <a:gdLst/>
            <a:ahLst/>
            <a:cxnLst/>
            <a:rect r="r" b="b" t="t" l="l"/>
            <a:pathLst>
              <a:path h="2477783" w="7315200">
                <a:moveTo>
                  <a:pt x="0" y="0"/>
                </a:moveTo>
                <a:lnTo>
                  <a:pt x="7315200" y="0"/>
                </a:lnTo>
                <a:lnTo>
                  <a:pt x="7315200" y="2477783"/>
                </a:lnTo>
                <a:lnTo>
                  <a:pt x="0" y="247778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5" id="15"/>
          <p:cNvSpPr txBox="true"/>
          <p:nvPr/>
        </p:nvSpPr>
        <p:spPr>
          <a:xfrm rot="0">
            <a:off x="6844818" y="2970923"/>
            <a:ext cx="10793714" cy="4408970"/>
          </a:xfrm>
          <a:prstGeom prst="rect">
            <a:avLst/>
          </a:prstGeom>
        </p:spPr>
        <p:txBody>
          <a:bodyPr anchor="t" rtlCol="false" tIns="0" lIns="0" bIns="0" rIns="0">
            <a:spAutoFit/>
          </a:bodyPr>
          <a:lstStyle/>
          <a:p>
            <a:pPr algn="l">
              <a:lnSpc>
                <a:spcPts val="5852"/>
              </a:lnSpc>
            </a:pPr>
            <a:r>
              <a:rPr lang="en-US" sz="4180">
                <a:solidFill>
                  <a:srgbClr val="000000"/>
                </a:solidFill>
                <a:latin typeface="Alatsi"/>
              </a:rPr>
              <a:t>Thu thập bộ dữ liệu bao gồm 1514 mẫu lành tính và 1054 mẫu độc hại từ </a:t>
            </a:r>
            <a:r>
              <a:rPr lang="en-US" sz="4180" u="sng">
                <a:solidFill>
                  <a:srgbClr val="000000"/>
                </a:solidFill>
                <a:latin typeface="Alatsi"/>
                <a:hlinkClick r:id="rId5" tooltip="http://205.174.165.80/CICDataset/"/>
              </a:rPr>
              <a:t>Index of /CICDataset</a:t>
            </a:r>
            <a:r>
              <a:rPr lang="en-US" sz="4180">
                <a:solidFill>
                  <a:srgbClr val="000000"/>
                </a:solidFill>
                <a:latin typeface="Alatsi"/>
              </a:rPr>
              <a:t> (CICAndMall2017 và CICAndMall2020), nhóm em chỉ lấy một số cái có thể tải được và phù hợp với tài nguyên hiện có.</a:t>
            </a:r>
          </a:p>
          <a:p>
            <a:pPr algn="l">
              <a:lnSpc>
                <a:spcPts val="5852"/>
              </a:lnSpc>
            </a:pP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sp>
        <p:nvSpPr>
          <p:cNvPr name="TextBox 2" id="2"/>
          <p:cNvSpPr txBox="true"/>
          <p:nvPr/>
        </p:nvSpPr>
        <p:spPr>
          <a:xfrm rot="0">
            <a:off x="5807761" y="9781357"/>
            <a:ext cx="6882108" cy="464820"/>
          </a:xfrm>
          <a:prstGeom prst="rect">
            <a:avLst/>
          </a:prstGeom>
        </p:spPr>
        <p:txBody>
          <a:bodyPr anchor="t" rtlCol="false" tIns="0" lIns="0" bIns="0" rIns="0">
            <a:spAutoFit/>
          </a:bodyPr>
          <a:lstStyle/>
          <a:p>
            <a:pPr algn="ctr">
              <a:lnSpc>
                <a:spcPts val="3779"/>
              </a:lnSpc>
            </a:pPr>
            <a:r>
              <a:rPr lang="en-US" sz="2700">
                <a:solidFill>
                  <a:srgbClr val="000000"/>
                </a:solidFill>
                <a:latin typeface="Alatsi"/>
              </a:rPr>
              <a:t>GROUP 01</a:t>
            </a:r>
          </a:p>
        </p:txBody>
      </p:sp>
      <p:sp>
        <p:nvSpPr>
          <p:cNvPr name="AutoShape 3" id="3"/>
          <p:cNvSpPr/>
          <p:nvPr/>
        </p:nvSpPr>
        <p:spPr>
          <a:xfrm>
            <a:off x="-155785" y="10042342"/>
            <a:ext cx="7105264" cy="19050"/>
          </a:xfrm>
          <a:prstGeom prst="line">
            <a:avLst/>
          </a:prstGeom>
          <a:ln cap="flat" w="114300">
            <a:solidFill>
              <a:srgbClr val="9FC3D0"/>
            </a:solidFill>
            <a:prstDash val="solid"/>
            <a:headEnd type="none" len="sm" w="sm"/>
            <a:tailEnd type="none" len="sm" w="sm"/>
          </a:ln>
        </p:spPr>
      </p:sp>
      <p:sp>
        <p:nvSpPr>
          <p:cNvPr name="AutoShape 4" id="4"/>
          <p:cNvSpPr/>
          <p:nvPr/>
        </p:nvSpPr>
        <p:spPr>
          <a:xfrm>
            <a:off x="11534983" y="10042342"/>
            <a:ext cx="7105264" cy="19050"/>
          </a:xfrm>
          <a:prstGeom prst="line">
            <a:avLst/>
          </a:prstGeom>
          <a:ln cap="flat" w="114300">
            <a:solidFill>
              <a:srgbClr val="9FC3D0"/>
            </a:solidFill>
            <a:prstDash val="solid"/>
            <a:headEnd type="none" len="sm" w="sm"/>
            <a:tailEnd type="none" len="sm" w="sm"/>
          </a:ln>
        </p:spPr>
      </p:sp>
      <p:grpSp>
        <p:nvGrpSpPr>
          <p:cNvPr name="Group 5" id="5"/>
          <p:cNvGrpSpPr/>
          <p:nvPr/>
        </p:nvGrpSpPr>
        <p:grpSpPr>
          <a:xfrm rot="0">
            <a:off x="15859155" y="0"/>
            <a:ext cx="1562612" cy="1673225"/>
            <a:chOff x="0" y="0"/>
            <a:chExt cx="2083482" cy="2230967"/>
          </a:xfrm>
        </p:grpSpPr>
        <p:grpSp>
          <p:nvGrpSpPr>
            <p:cNvPr name="Group 6" id="6"/>
            <p:cNvGrpSpPr/>
            <p:nvPr/>
          </p:nvGrpSpPr>
          <p:grpSpPr>
            <a:xfrm rot="0">
              <a:off x="75599" y="0"/>
              <a:ext cx="1932284" cy="2230967"/>
              <a:chOff x="0" y="0"/>
              <a:chExt cx="703982" cy="812800"/>
            </a:xfrm>
          </p:grpSpPr>
          <p:sp>
            <p:nvSpPr>
              <p:cNvPr name="Freeform 7" id="7"/>
              <p:cNvSpPr/>
              <p:nvPr/>
            </p:nvSpPr>
            <p:spPr>
              <a:xfrm flipH="false" flipV="false" rot="0">
                <a:off x="0" y="0"/>
                <a:ext cx="703982" cy="812800"/>
              </a:xfrm>
              <a:custGeom>
                <a:avLst/>
                <a:gdLst/>
                <a:ahLst/>
                <a:cxnLst/>
                <a:rect r="r" b="b" t="t" l="l"/>
                <a:pathLst>
                  <a:path h="812800" w="703982">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sp>
          <p:sp>
            <p:nvSpPr>
              <p:cNvPr name="TextBox 8" id="8"/>
              <p:cNvSpPr txBox="true"/>
              <p:nvPr/>
            </p:nvSpPr>
            <p:spPr>
              <a:xfrm>
                <a:off x="0" y="-47625"/>
                <a:ext cx="703982" cy="733425"/>
              </a:xfrm>
              <a:prstGeom prst="rect">
                <a:avLst/>
              </a:prstGeom>
            </p:spPr>
            <p:txBody>
              <a:bodyPr anchor="ctr" rtlCol="false" tIns="50800" lIns="50800" bIns="50800" rIns="50800"/>
              <a:lstStyle/>
              <a:p>
                <a:pPr algn="ctr">
                  <a:lnSpc>
                    <a:spcPts val="2659"/>
                  </a:lnSpc>
                </a:pPr>
              </a:p>
            </p:txBody>
          </p:sp>
        </p:grpSp>
        <p:sp>
          <p:nvSpPr>
            <p:cNvPr name="TextBox 9" id="9"/>
            <p:cNvSpPr txBox="true"/>
            <p:nvPr/>
          </p:nvSpPr>
          <p:spPr>
            <a:xfrm rot="0">
              <a:off x="0" y="437582"/>
              <a:ext cx="2083482" cy="1241424"/>
            </a:xfrm>
            <a:prstGeom prst="rect">
              <a:avLst/>
            </a:prstGeom>
          </p:spPr>
          <p:txBody>
            <a:bodyPr anchor="t" rtlCol="false" tIns="0" lIns="0" bIns="0" rIns="0">
              <a:spAutoFit/>
            </a:bodyPr>
            <a:lstStyle/>
            <a:p>
              <a:pPr algn="ctr">
                <a:lnSpc>
                  <a:spcPts val="7805"/>
                </a:lnSpc>
              </a:pPr>
              <a:r>
                <a:rPr lang="en-US" sz="5575">
                  <a:solidFill>
                    <a:srgbClr val="000000"/>
                  </a:solidFill>
                  <a:latin typeface="Open Sans Bold"/>
                </a:rPr>
                <a:t>14</a:t>
              </a:r>
            </a:p>
          </p:txBody>
        </p:sp>
      </p:grpSp>
      <p:sp>
        <p:nvSpPr>
          <p:cNvPr name="TextBox 10" id="10"/>
          <p:cNvSpPr txBox="true"/>
          <p:nvPr/>
        </p:nvSpPr>
        <p:spPr>
          <a:xfrm rot="0">
            <a:off x="2553980" y="866775"/>
            <a:ext cx="13180039" cy="1450843"/>
          </a:xfrm>
          <a:prstGeom prst="rect">
            <a:avLst/>
          </a:prstGeom>
        </p:spPr>
        <p:txBody>
          <a:bodyPr anchor="t" rtlCol="false" tIns="0" lIns="0" bIns="0" rIns="0">
            <a:spAutoFit/>
          </a:bodyPr>
          <a:lstStyle/>
          <a:p>
            <a:pPr algn="ctr">
              <a:lnSpc>
                <a:spcPts val="11899"/>
              </a:lnSpc>
            </a:pPr>
            <a:r>
              <a:rPr lang="en-US" sz="8499">
                <a:solidFill>
                  <a:srgbClr val="000000"/>
                </a:solidFill>
                <a:latin typeface="Alatsi"/>
              </a:rPr>
              <a:t>TRIỂN KHAI</a:t>
            </a:r>
          </a:p>
        </p:txBody>
      </p:sp>
      <p:sp>
        <p:nvSpPr>
          <p:cNvPr name="Freeform 11" id="11"/>
          <p:cNvSpPr/>
          <p:nvPr/>
        </p:nvSpPr>
        <p:spPr>
          <a:xfrm flipH="false" flipV="false" rot="0">
            <a:off x="14982801" y="6379649"/>
            <a:ext cx="7315200" cy="2477783"/>
          </a:xfrm>
          <a:custGeom>
            <a:avLst/>
            <a:gdLst/>
            <a:ahLst/>
            <a:cxnLst/>
            <a:rect r="r" b="b" t="t" l="l"/>
            <a:pathLst>
              <a:path h="2477783" w="7315200">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2" id="12"/>
          <p:cNvSpPr/>
          <p:nvPr/>
        </p:nvSpPr>
        <p:spPr>
          <a:xfrm flipH="false" flipV="false" rot="0">
            <a:off x="-1648907" y="-402279"/>
            <a:ext cx="7315200" cy="2477783"/>
          </a:xfrm>
          <a:custGeom>
            <a:avLst/>
            <a:gdLst/>
            <a:ahLst/>
            <a:cxnLst/>
            <a:rect r="r" b="b" t="t" l="l"/>
            <a:pathLst>
              <a:path h="2477783" w="7315200">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3" id="13"/>
          <p:cNvSpPr/>
          <p:nvPr/>
        </p:nvSpPr>
        <p:spPr>
          <a:xfrm flipH="false" flipV="false" rot="0">
            <a:off x="4043238" y="3646415"/>
            <a:ext cx="9575138" cy="5945281"/>
          </a:xfrm>
          <a:custGeom>
            <a:avLst/>
            <a:gdLst/>
            <a:ahLst/>
            <a:cxnLst/>
            <a:rect r="r" b="b" t="t" l="l"/>
            <a:pathLst>
              <a:path h="5945281" w="9575138">
                <a:moveTo>
                  <a:pt x="0" y="0"/>
                </a:moveTo>
                <a:lnTo>
                  <a:pt x="9575138" y="0"/>
                </a:lnTo>
                <a:lnTo>
                  <a:pt x="9575138" y="5945281"/>
                </a:lnTo>
                <a:lnTo>
                  <a:pt x="0" y="5945281"/>
                </a:lnTo>
                <a:lnTo>
                  <a:pt x="0" y="0"/>
                </a:lnTo>
                <a:close/>
              </a:path>
            </a:pathLst>
          </a:custGeom>
          <a:blipFill>
            <a:blip r:embed="rId4"/>
            <a:stretch>
              <a:fillRect l="0" t="0" r="0" b="0"/>
            </a:stretch>
          </a:blipFill>
        </p:spPr>
      </p:sp>
      <p:sp>
        <p:nvSpPr>
          <p:cNvPr name="TextBox 14" id="14"/>
          <p:cNvSpPr txBox="true"/>
          <p:nvPr/>
        </p:nvSpPr>
        <p:spPr>
          <a:xfrm rot="0">
            <a:off x="409861" y="2681822"/>
            <a:ext cx="17218363" cy="717781"/>
          </a:xfrm>
          <a:prstGeom prst="rect">
            <a:avLst/>
          </a:prstGeom>
        </p:spPr>
        <p:txBody>
          <a:bodyPr anchor="t" rtlCol="false" tIns="0" lIns="0" bIns="0" rIns="0">
            <a:spAutoFit/>
          </a:bodyPr>
          <a:lstStyle/>
          <a:p>
            <a:pPr algn="l">
              <a:lnSpc>
                <a:spcPts val="5852"/>
              </a:lnSpc>
            </a:pPr>
            <a:r>
              <a:rPr lang="en-US" sz="4180">
                <a:solidFill>
                  <a:srgbClr val="000000"/>
                </a:solidFill>
                <a:latin typeface="Alatsi"/>
              </a:rPr>
              <a:t>Thực thiện trích xuất đặc trưng thô từ các tệp APK, kết quả cho ra tệp JSON.</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sp>
        <p:nvSpPr>
          <p:cNvPr name="TextBox 2" id="2"/>
          <p:cNvSpPr txBox="true"/>
          <p:nvPr/>
        </p:nvSpPr>
        <p:spPr>
          <a:xfrm rot="0">
            <a:off x="5807761" y="9781357"/>
            <a:ext cx="6882108" cy="464820"/>
          </a:xfrm>
          <a:prstGeom prst="rect">
            <a:avLst/>
          </a:prstGeom>
        </p:spPr>
        <p:txBody>
          <a:bodyPr anchor="t" rtlCol="false" tIns="0" lIns="0" bIns="0" rIns="0">
            <a:spAutoFit/>
          </a:bodyPr>
          <a:lstStyle/>
          <a:p>
            <a:pPr algn="ctr">
              <a:lnSpc>
                <a:spcPts val="3779"/>
              </a:lnSpc>
            </a:pPr>
            <a:r>
              <a:rPr lang="en-US" sz="2700">
                <a:solidFill>
                  <a:srgbClr val="000000"/>
                </a:solidFill>
                <a:latin typeface="Alatsi"/>
              </a:rPr>
              <a:t>GROUP 01</a:t>
            </a:r>
          </a:p>
        </p:txBody>
      </p:sp>
      <p:sp>
        <p:nvSpPr>
          <p:cNvPr name="AutoShape 3" id="3"/>
          <p:cNvSpPr/>
          <p:nvPr/>
        </p:nvSpPr>
        <p:spPr>
          <a:xfrm>
            <a:off x="-155785" y="10042342"/>
            <a:ext cx="7105264" cy="19050"/>
          </a:xfrm>
          <a:prstGeom prst="line">
            <a:avLst/>
          </a:prstGeom>
          <a:ln cap="flat" w="114300">
            <a:solidFill>
              <a:srgbClr val="9FC3D0"/>
            </a:solidFill>
            <a:prstDash val="solid"/>
            <a:headEnd type="none" len="sm" w="sm"/>
            <a:tailEnd type="none" len="sm" w="sm"/>
          </a:ln>
        </p:spPr>
      </p:sp>
      <p:sp>
        <p:nvSpPr>
          <p:cNvPr name="AutoShape 4" id="4"/>
          <p:cNvSpPr/>
          <p:nvPr/>
        </p:nvSpPr>
        <p:spPr>
          <a:xfrm>
            <a:off x="11534983" y="10042342"/>
            <a:ext cx="7105264" cy="19050"/>
          </a:xfrm>
          <a:prstGeom prst="line">
            <a:avLst/>
          </a:prstGeom>
          <a:ln cap="flat" w="114300">
            <a:solidFill>
              <a:srgbClr val="9FC3D0"/>
            </a:solidFill>
            <a:prstDash val="solid"/>
            <a:headEnd type="none" len="sm" w="sm"/>
            <a:tailEnd type="none" len="sm" w="sm"/>
          </a:ln>
        </p:spPr>
      </p:sp>
      <p:sp>
        <p:nvSpPr>
          <p:cNvPr name="Freeform 5" id="5"/>
          <p:cNvSpPr/>
          <p:nvPr/>
        </p:nvSpPr>
        <p:spPr>
          <a:xfrm flipH="false" flipV="false" rot="0">
            <a:off x="14982801" y="6379649"/>
            <a:ext cx="7315200" cy="2477783"/>
          </a:xfrm>
          <a:custGeom>
            <a:avLst/>
            <a:gdLst/>
            <a:ahLst/>
            <a:cxnLst/>
            <a:rect r="r" b="b" t="t" l="l"/>
            <a:pathLst>
              <a:path h="2477783" w="7315200">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648907" y="-402279"/>
            <a:ext cx="7315200" cy="2477783"/>
          </a:xfrm>
          <a:custGeom>
            <a:avLst/>
            <a:gdLst/>
            <a:ahLst/>
            <a:cxnLst/>
            <a:rect r="r" b="b" t="t" l="l"/>
            <a:pathLst>
              <a:path h="2477783" w="7315200">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0" y="1028700"/>
            <a:ext cx="18288000" cy="8558543"/>
          </a:xfrm>
          <a:custGeom>
            <a:avLst/>
            <a:gdLst/>
            <a:ahLst/>
            <a:cxnLst/>
            <a:rect r="r" b="b" t="t" l="l"/>
            <a:pathLst>
              <a:path h="8558543" w="18288000">
                <a:moveTo>
                  <a:pt x="0" y="0"/>
                </a:moveTo>
                <a:lnTo>
                  <a:pt x="18288000" y="0"/>
                </a:lnTo>
                <a:lnTo>
                  <a:pt x="18288000" y="8558543"/>
                </a:lnTo>
                <a:lnTo>
                  <a:pt x="0" y="8558543"/>
                </a:lnTo>
                <a:lnTo>
                  <a:pt x="0" y="0"/>
                </a:lnTo>
                <a:close/>
              </a:path>
            </a:pathLst>
          </a:custGeom>
          <a:blipFill>
            <a:blip r:embed="rId4"/>
            <a:stretch>
              <a:fillRect l="0" t="0" r="0" b="0"/>
            </a:stretch>
          </a:blipFill>
        </p:spPr>
      </p:sp>
      <p:grpSp>
        <p:nvGrpSpPr>
          <p:cNvPr name="Group 8" id="8"/>
          <p:cNvGrpSpPr/>
          <p:nvPr/>
        </p:nvGrpSpPr>
        <p:grpSpPr>
          <a:xfrm rot="0">
            <a:off x="15859155" y="0"/>
            <a:ext cx="1562612" cy="1673225"/>
            <a:chOff x="0" y="0"/>
            <a:chExt cx="2083482" cy="2230967"/>
          </a:xfrm>
        </p:grpSpPr>
        <p:grpSp>
          <p:nvGrpSpPr>
            <p:cNvPr name="Group 9" id="9"/>
            <p:cNvGrpSpPr/>
            <p:nvPr/>
          </p:nvGrpSpPr>
          <p:grpSpPr>
            <a:xfrm rot="0">
              <a:off x="75599" y="0"/>
              <a:ext cx="1932284" cy="2230967"/>
              <a:chOff x="0" y="0"/>
              <a:chExt cx="703982" cy="812800"/>
            </a:xfrm>
          </p:grpSpPr>
          <p:sp>
            <p:nvSpPr>
              <p:cNvPr name="Freeform 10" id="10"/>
              <p:cNvSpPr/>
              <p:nvPr/>
            </p:nvSpPr>
            <p:spPr>
              <a:xfrm flipH="false" flipV="false" rot="0">
                <a:off x="0" y="0"/>
                <a:ext cx="703982" cy="812800"/>
              </a:xfrm>
              <a:custGeom>
                <a:avLst/>
                <a:gdLst/>
                <a:ahLst/>
                <a:cxnLst/>
                <a:rect r="r" b="b" t="t" l="l"/>
                <a:pathLst>
                  <a:path h="812800" w="703982">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sp>
          <p:sp>
            <p:nvSpPr>
              <p:cNvPr name="TextBox 11" id="11"/>
              <p:cNvSpPr txBox="true"/>
              <p:nvPr/>
            </p:nvSpPr>
            <p:spPr>
              <a:xfrm>
                <a:off x="0" y="-47625"/>
                <a:ext cx="703982" cy="733425"/>
              </a:xfrm>
              <a:prstGeom prst="rect">
                <a:avLst/>
              </a:prstGeom>
            </p:spPr>
            <p:txBody>
              <a:bodyPr anchor="ctr" rtlCol="false" tIns="50800" lIns="50800" bIns="50800" rIns="50800"/>
              <a:lstStyle/>
              <a:p>
                <a:pPr algn="ctr">
                  <a:lnSpc>
                    <a:spcPts val="2659"/>
                  </a:lnSpc>
                </a:pPr>
              </a:p>
            </p:txBody>
          </p:sp>
        </p:grpSp>
        <p:sp>
          <p:nvSpPr>
            <p:cNvPr name="TextBox 12" id="12"/>
            <p:cNvSpPr txBox="true"/>
            <p:nvPr/>
          </p:nvSpPr>
          <p:spPr>
            <a:xfrm rot="0">
              <a:off x="0" y="437582"/>
              <a:ext cx="2083482" cy="1241424"/>
            </a:xfrm>
            <a:prstGeom prst="rect">
              <a:avLst/>
            </a:prstGeom>
          </p:spPr>
          <p:txBody>
            <a:bodyPr anchor="t" rtlCol="false" tIns="0" lIns="0" bIns="0" rIns="0">
              <a:spAutoFit/>
            </a:bodyPr>
            <a:lstStyle/>
            <a:p>
              <a:pPr algn="ctr">
                <a:lnSpc>
                  <a:spcPts val="7805"/>
                </a:lnSpc>
              </a:pPr>
              <a:r>
                <a:rPr lang="en-US" sz="5575">
                  <a:solidFill>
                    <a:srgbClr val="000000"/>
                  </a:solidFill>
                  <a:latin typeface="Open Sans Bold"/>
                </a:rPr>
                <a:t>15</a:t>
              </a:r>
            </a:p>
          </p:txBody>
        </p:sp>
      </p:grpSp>
      <p:sp>
        <p:nvSpPr>
          <p:cNvPr name="TextBox 13" id="13"/>
          <p:cNvSpPr txBox="true"/>
          <p:nvPr/>
        </p:nvSpPr>
        <p:spPr>
          <a:xfrm rot="0">
            <a:off x="3044263" y="-9492"/>
            <a:ext cx="13180039" cy="1038192"/>
          </a:xfrm>
          <a:prstGeom prst="rect">
            <a:avLst/>
          </a:prstGeom>
        </p:spPr>
        <p:txBody>
          <a:bodyPr anchor="t" rtlCol="false" tIns="0" lIns="0" bIns="0" rIns="0">
            <a:spAutoFit/>
          </a:bodyPr>
          <a:lstStyle/>
          <a:p>
            <a:pPr algn="ctr">
              <a:lnSpc>
                <a:spcPts val="8400"/>
              </a:lnSpc>
            </a:pPr>
            <a:r>
              <a:rPr lang="en-US" sz="6000">
                <a:solidFill>
                  <a:srgbClr val="000000"/>
                </a:solidFill>
                <a:latin typeface="Alatsi"/>
              </a:rPr>
              <a:t>TRIỂN KHAI</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sp>
        <p:nvSpPr>
          <p:cNvPr name="TextBox 2" id="2"/>
          <p:cNvSpPr txBox="true"/>
          <p:nvPr/>
        </p:nvSpPr>
        <p:spPr>
          <a:xfrm rot="0">
            <a:off x="5807761" y="9781357"/>
            <a:ext cx="6882108" cy="464820"/>
          </a:xfrm>
          <a:prstGeom prst="rect">
            <a:avLst/>
          </a:prstGeom>
        </p:spPr>
        <p:txBody>
          <a:bodyPr anchor="t" rtlCol="false" tIns="0" lIns="0" bIns="0" rIns="0">
            <a:spAutoFit/>
          </a:bodyPr>
          <a:lstStyle/>
          <a:p>
            <a:pPr algn="ctr">
              <a:lnSpc>
                <a:spcPts val="3779"/>
              </a:lnSpc>
            </a:pPr>
            <a:r>
              <a:rPr lang="en-US" sz="2700">
                <a:solidFill>
                  <a:srgbClr val="000000"/>
                </a:solidFill>
                <a:latin typeface="Alatsi"/>
              </a:rPr>
              <a:t>GROUP 01</a:t>
            </a:r>
          </a:p>
        </p:txBody>
      </p:sp>
      <p:sp>
        <p:nvSpPr>
          <p:cNvPr name="AutoShape 3" id="3"/>
          <p:cNvSpPr/>
          <p:nvPr/>
        </p:nvSpPr>
        <p:spPr>
          <a:xfrm>
            <a:off x="-155785" y="10042342"/>
            <a:ext cx="7105264" cy="19050"/>
          </a:xfrm>
          <a:prstGeom prst="line">
            <a:avLst/>
          </a:prstGeom>
          <a:ln cap="flat" w="114300">
            <a:solidFill>
              <a:srgbClr val="9FC3D0"/>
            </a:solidFill>
            <a:prstDash val="solid"/>
            <a:headEnd type="none" len="sm" w="sm"/>
            <a:tailEnd type="none" len="sm" w="sm"/>
          </a:ln>
        </p:spPr>
      </p:sp>
      <p:sp>
        <p:nvSpPr>
          <p:cNvPr name="AutoShape 4" id="4"/>
          <p:cNvSpPr/>
          <p:nvPr/>
        </p:nvSpPr>
        <p:spPr>
          <a:xfrm>
            <a:off x="11534983" y="10042342"/>
            <a:ext cx="7105264" cy="19050"/>
          </a:xfrm>
          <a:prstGeom prst="line">
            <a:avLst/>
          </a:prstGeom>
          <a:ln cap="flat" w="114300">
            <a:solidFill>
              <a:srgbClr val="9FC3D0"/>
            </a:solidFill>
            <a:prstDash val="solid"/>
            <a:headEnd type="none" len="sm" w="sm"/>
            <a:tailEnd type="none" len="sm" w="sm"/>
          </a:ln>
        </p:spPr>
      </p:sp>
      <p:grpSp>
        <p:nvGrpSpPr>
          <p:cNvPr name="Group 5" id="5"/>
          <p:cNvGrpSpPr/>
          <p:nvPr/>
        </p:nvGrpSpPr>
        <p:grpSpPr>
          <a:xfrm rot="0">
            <a:off x="15859155" y="0"/>
            <a:ext cx="1562612" cy="1673225"/>
            <a:chOff x="0" y="0"/>
            <a:chExt cx="2083482" cy="2230967"/>
          </a:xfrm>
        </p:grpSpPr>
        <p:grpSp>
          <p:nvGrpSpPr>
            <p:cNvPr name="Group 6" id="6"/>
            <p:cNvGrpSpPr/>
            <p:nvPr/>
          </p:nvGrpSpPr>
          <p:grpSpPr>
            <a:xfrm rot="0">
              <a:off x="75599" y="0"/>
              <a:ext cx="1932284" cy="2230967"/>
              <a:chOff x="0" y="0"/>
              <a:chExt cx="703982" cy="812800"/>
            </a:xfrm>
          </p:grpSpPr>
          <p:sp>
            <p:nvSpPr>
              <p:cNvPr name="Freeform 7" id="7"/>
              <p:cNvSpPr/>
              <p:nvPr/>
            </p:nvSpPr>
            <p:spPr>
              <a:xfrm flipH="false" flipV="false" rot="0">
                <a:off x="0" y="0"/>
                <a:ext cx="703982" cy="812800"/>
              </a:xfrm>
              <a:custGeom>
                <a:avLst/>
                <a:gdLst/>
                <a:ahLst/>
                <a:cxnLst/>
                <a:rect r="r" b="b" t="t" l="l"/>
                <a:pathLst>
                  <a:path h="812800" w="703982">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sp>
          <p:sp>
            <p:nvSpPr>
              <p:cNvPr name="TextBox 8" id="8"/>
              <p:cNvSpPr txBox="true"/>
              <p:nvPr/>
            </p:nvSpPr>
            <p:spPr>
              <a:xfrm>
                <a:off x="0" y="-47625"/>
                <a:ext cx="703982" cy="733425"/>
              </a:xfrm>
              <a:prstGeom prst="rect">
                <a:avLst/>
              </a:prstGeom>
            </p:spPr>
            <p:txBody>
              <a:bodyPr anchor="ctr" rtlCol="false" tIns="50800" lIns="50800" bIns="50800" rIns="50800"/>
              <a:lstStyle/>
              <a:p>
                <a:pPr algn="ctr">
                  <a:lnSpc>
                    <a:spcPts val="2659"/>
                  </a:lnSpc>
                </a:pPr>
              </a:p>
            </p:txBody>
          </p:sp>
        </p:grpSp>
        <p:sp>
          <p:nvSpPr>
            <p:cNvPr name="TextBox 9" id="9"/>
            <p:cNvSpPr txBox="true"/>
            <p:nvPr/>
          </p:nvSpPr>
          <p:spPr>
            <a:xfrm rot="0">
              <a:off x="0" y="437582"/>
              <a:ext cx="2083482" cy="1241424"/>
            </a:xfrm>
            <a:prstGeom prst="rect">
              <a:avLst/>
            </a:prstGeom>
          </p:spPr>
          <p:txBody>
            <a:bodyPr anchor="t" rtlCol="false" tIns="0" lIns="0" bIns="0" rIns="0">
              <a:spAutoFit/>
            </a:bodyPr>
            <a:lstStyle/>
            <a:p>
              <a:pPr algn="ctr">
                <a:lnSpc>
                  <a:spcPts val="7805"/>
                </a:lnSpc>
              </a:pPr>
              <a:r>
                <a:rPr lang="en-US" sz="5575">
                  <a:solidFill>
                    <a:srgbClr val="000000"/>
                  </a:solidFill>
                  <a:latin typeface="Open Sans Bold"/>
                </a:rPr>
                <a:t>16</a:t>
              </a:r>
            </a:p>
          </p:txBody>
        </p:sp>
      </p:grpSp>
      <p:sp>
        <p:nvSpPr>
          <p:cNvPr name="TextBox 10" id="10"/>
          <p:cNvSpPr txBox="true"/>
          <p:nvPr/>
        </p:nvSpPr>
        <p:spPr>
          <a:xfrm rot="0">
            <a:off x="2553980" y="866775"/>
            <a:ext cx="13180039" cy="1450843"/>
          </a:xfrm>
          <a:prstGeom prst="rect">
            <a:avLst/>
          </a:prstGeom>
        </p:spPr>
        <p:txBody>
          <a:bodyPr anchor="t" rtlCol="false" tIns="0" lIns="0" bIns="0" rIns="0">
            <a:spAutoFit/>
          </a:bodyPr>
          <a:lstStyle/>
          <a:p>
            <a:pPr algn="ctr">
              <a:lnSpc>
                <a:spcPts val="11899"/>
              </a:lnSpc>
            </a:pPr>
            <a:r>
              <a:rPr lang="en-US" sz="8499">
                <a:solidFill>
                  <a:srgbClr val="000000"/>
                </a:solidFill>
                <a:latin typeface="Alatsi"/>
              </a:rPr>
              <a:t>TRIỂN KHAI</a:t>
            </a:r>
          </a:p>
        </p:txBody>
      </p:sp>
      <p:sp>
        <p:nvSpPr>
          <p:cNvPr name="Freeform 11" id="11"/>
          <p:cNvSpPr/>
          <p:nvPr/>
        </p:nvSpPr>
        <p:spPr>
          <a:xfrm flipH="false" flipV="false" rot="0">
            <a:off x="14982801" y="6379649"/>
            <a:ext cx="7315200" cy="2477783"/>
          </a:xfrm>
          <a:custGeom>
            <a:avLst/>
            <a:gdLst/>
            <a:ahLst/>
            <a:cxnLst/>
            <a:rect r="r" b="b" t="t" l="l"/>
            <a:pathLst>
              <a:path h="2477783" w="7315200">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2" id="12"/>
          <p:cNvSpPr/>
          <p:nvPr/>
        </p:nvSpPr>
        <p:spPr>
          <a:xfrm flipH="false" flipV="false" rot="0">
            <a:off x="-1648907" y="-402279"/>
            <a:ext cx="7315200" cy="2477783"/>
          </a:xfrm>
          <a:custGeom>
            <a:avLst/>
            <a:gdLst/>
            <a:ahLst/>
            <a:cxnLst/>
            <a:rect r="r" b="b" t="t" l="l"/>
            <a:pathLst>
              <a:path h="2477783" w="7315200">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3" id="13"/>
          <p:cNvSpPr/>
          <p:nvPr/>
        </p:nvSpPr>
        <p:spPr>
          <a:xfrm flipH="false" flipV="false" rot="0">
            <a:off x="5082116" y="3452694"/>
            <a:ext cx="7873852" cy="6148933"/>
          </a:xfrm>
          <a:custGeom>
            <a:avLst/>
            <a:gdLst/>
            <a:ahLst/>
            <a:cxnLst/>
            <a:rect r="r" b="b" t="t" l="l"/>
            <a:pathLst>
              <a:path h="6148933" w="7873852">
                <a:moveTo>
                  <a:pt x="0" y="0"/>
                </a:moveTo>
                <a:lnTo>
                  <a:pt x="7873852" y="0"/>
                </a:lnTo>
                <a:lnTo>
                  <a:pt x="7873852" y="6148933"/>
                </a:lnTo>
                <a:lnTo>
                  <a:pt x="0" y="6148933"/>
                </a:lnTo>
                <a:lnTo>
                  <a:pt x="0" y="0"/>
                </a:lnTo>
                <a:close/>
              </a:path>
            </a:pathLst>
          </a:custGeom>
          <a:blipFill>
            <a:blip r:embed="rId4"/>
            <a:stretch>
              <a:fillRect l="0" t="0" r="0" b="0"/>
            </a:stretch>
          </a:blipFill>
        </p:spPr>
      </p:sp>
      <p:sp>
        <p:nvSpPr>
          <p:cNvPr name="TextBox 14" id="14"/>
          <p:cNvSpPr txBox="true"/>
          <p:nvPr/>
        </p:nvSpPr>
        <p:spPr>
          <a:xfrm rot="0">
            <a:off x="1028700" y="2392721"/>
            <a:ext cx="17218363" cy="1456019"/>
          </a:xfrm>
          <a:prstGeom prst="rect">
            <a:avLst/>
          </a:prstGeom>
        </p:spPr>
        <p:txBody>
          <a:bodyPr anchor="t" rtlCol="false" tIns="0" lIns="0" bIns="0" rIns="0">
            <a:spAutoFit/>
          </a:bodyPr>
          <a:lstStyle/>
          <a:p>
            <a:pPr algn="l">
              <a:lnSpc>
                <a:spcPts val="5852"/>
              </a:lnSpc>
            </a:pPr>
            <a:r>
              <a:rPr lang="en-US" sz="4180">
                <a:solidFill>
                  <a:srgbClr val="000000"/>
                </a:solidFill>
                <a:latin typeface="Alatsi"/>
              </a:rPr>
              <a:t>Viết mã trích xuất đặc trưng từ tệp JSON đã có theo chuẩn nhất định.</a:t>
            </a:r>
          </a:p>
          <a:p>
            <a:pPr algn="l">
              <a:lnSpc>
                <a:spcPts val="5852"/>
              </a:lnSpc>
            </a:pP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sp>
        <p:nvSpPr>
          <p:cNvPr name="TextBox 2" id="2"/>
          <p:cNvSpPr txBox="true"/>
          <p:nvPr/>
        </p:nvSpPr>
        <p:spPr>
          <a:xfrm rot="0">
            <a:off x="5807761" y="9781357"/>
            <a:ext cx="6882108" cy="464820"/>
          </a:xfrm>
          <a:prstGeom prst="rect">
            <a:avLst/>
          </a:prstGeom>
        </p:spPr>
        <p:txBody>
          <a:bodyPr anchor="t" rtlCol="false" tIns="0" lIns="0" bIns="0" rIns="0">
            <a:spAutoFit/>
          </a:bodyPr>
          <a:lstStyle/>
          <a:p>
            <a:pPr algn="ctr">
              <a:lnSpc>
                <a:spcPts val="3779"/>
              </a:lnSpc>
            </a:pPr>
            <a:r>
              <a:rPr lang="en-US" sz="2700">
                <a:solidFill>
                  <a:srgbClr val="000000"/>
                </a:solidFill>
                <a:latin typeface="Alatsi"/>
              </a:rPr>
              <a:t>GROUP 01</a:t>
            </a:r>
          </a:p>
        </p:txBody>
      </p:sp>
      <p:sp>
        <p:nvSpPr>
          <p:cNvPr name="AutoShape 3" id="3"/>
          <p:cNvSpPr/>
          <p:nvPr/>
        </p:nvSpPr>
        <p:spPr>
          <a:xfrm>
            <a:off x="-155785" y="10042342"/>
            <a:ext cx="7105264" cy="19050"/>
          </a:xfrm>
          <a:prstGeom prst="line">
            <a:avLst/>
          </a:prstGeom>
          <a:ln cap="flat" w="114300">
            <a:solidFill>
              <a:srgbClr val="9FC3D0"/>
            </a:solidFill>
            <a:prstDash val="solid"/>
            <a:headEnd type="none" len="sm" w="sm"/>
            <a:tailEnd type="none" len="sm" w="sm"/>
          </a:ln>
        </p:spPr>
      </p:sp>
      <p:sp>
        <p:nvSpPr>
          <p:cNvPr name="AutoShape 4" id="4"/>
          <p:cNvSpPr/>
          <p:nvPr/>
        </p:nvSpPr>
        <p:spPr>
          <a:xfrm>
            <a:off x="11534983" y="10042342"/>
            <a:ext cx="7105264" cy="19050"/>
          </a:xfrm>
          <a:prstGeom prst="line">
            <a:avLst/>
          </a:prstGeom>
          <a:ln cap="flat" w="114300">
            <a:solidFill>
              <a:srgbClr val="9FC3D0"/>
            </a:solidFill>
            <a:prstDash val="solid"/>
            <a:headEnd type="none" len="sm" w="sm"/>
            <a:tailEnd type="none" len="sm" w="sm"/>
          </a:ln>
        </p:spPr>
      </p:sp>
      <p:grpSp>
        <p:nvGrpSpPr>
          <p:cNvPr name="Group 5" id="5"/>
          <p:cNvGrpSpPr/>
          <p:nvPr/>
        </p:nvGrpSpPr>
        <p:grpSpPr>
          <a:xfrm rot="0">
            <a:off x="15859155" y="0"/>
            <a:ext cx="1562612" cy="1673225"/>
            <a:chOff x="0" y="0"/>
            <a:chExt cx="2083482" cy="2230967"/>
          </a:xfrm>
        </p:grpSpPr>
        <p:grpSp>
          <p:nvGrpSpPr>
            <p:cNvPr name="Group 6" id="6"/>
            <p:cNvGrpSpPr/>
            <p:nvPr/>
          </p:nvGrpSpPr>
          <p:grpSpPr>
            <a:xfrm rot="0">
              <a:off x="75599" y="0"/>
              <a:ext cx="1932284" cy="2230967"/>
              <a:chOff x="0" y="0"/>
              <a:chExt cx="703982" cy="812800"/>
            </a:xfrm>
          </p:grpSpPr>
          <p:sp>
            <p:nvSpPr>
              <p:cNvPr name="Freeform 7" id="7"/>
              <p:cNvSpPr/>
              <p:nvPr/>
            </p:nvSpPr>
            <p:spPr>
              <a:xfrm flipH="false" flipV="false" rot="0">
                <a:off x="0" y="0"/>
                <a:ext cx="703982" cy="812800"/>
              </a:xfrm>
              <a:custGeom>
                <a:avLst/>
                <a:gdLst/>
                <a:ahLst/>
                <a:cxnLst/>
                <a:rect r="r" b="b" t="t" l="l"/>
                <a:pathLst>
                  <a:path h="812800" w="703982">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sp>
          <p:sp>
            <p:nvSpPr>
              <p:cNvPr name="TextBox 8" id="8"/>
              <p:cNvSpPr txBox="true"/>
              <p:nvPr/>
            </p:nvSpPr>
            <p:spPr>
              <a:xfrm>
                <a:off x="0" y="-47625"/>
                <a:ext cx="703982" cy="733425"/>
              </a:xfrm>
              <a:prstGeom prst="rect">
                <a:avLst/>
              </a:prstGeom>
            </p:spPr>
            <p:txBody>
              <a:bodyPr anchor="ctr" rtlCol="false" tIns="50800" lIns="50800" bIns="50800" rIns="50800"/>
              <a:lstStyle/>
              <a:p>
                <a:pPr algn="ctr">
                  <a:lnSpc>
                    <a:spcPts val="2659"/>
                  </a:lnSpc>
                </a:pPr>
              </a:p>
            </p:txBody>
          </p:sp>
        </p:grpSp>
        <p:sp>
          <p:nvSpPr>
            <p:cNvPr name="TextBox 9" id="9"/>
            <p:cNvSpPr txBox="true"/>
            <p:nvPr/>
          </p:nvSpPr>
          <p:spPr>
            <a:xfrm rot="0">
              <a:off x="0" y="437582"/>
              <a:ext cx="2083482" cy="1241424"/>
            </a:xfrm>
            <a:prstGeom prst="rect">
              <a:avLst/>
            </a:prstGeom>
          </p:spPr>
          <p:txBody>
            <a:bodyPr anchor="t" rtlCol="false" tIns="0" lIns="0" bIns="0" rIns="0">
              <a:spAutoFit/>
            </a:bodyPr>
            <a:lstStyle/>
            <a:p>
              <a:pPr algn="ctr">
                <a:lnSpc>
                  <a:spcPts val="7805"/>
                </a:lnSpc>
              </a:pPr>
              <a:r>
                <a:rPr lang="en-US" sz="5575">
                  <a:solidFill>
                    <a:srgbClr val="000000"/>
                  </a:solidFill>
                  <a:latin typeface="Open Sans Bold"/>
                </a:rPr>
                <a:t>17</a:t>
              </a:r>
            </a:p>
          </p:txBody>
        </p:sp>
      </p:grpSp>
      <p:sp>
        <p:nvSpPr>
          <p:cNvPr name="TextBox 10" id="10"/>
          <p:cNvSpPr txBox="true"/>
          <p:nvPr/>
        </p:nvSpPr>
        <p:spPr>
          <a:xfrm rot="0">
            <a:off x="2553980" y="866775"/>
            <a:ext cx="13180039" cy="1450843"/>
          </a:xfrm>
          <a:prstGeom prst="rect">
            <a:avLst/>
          </a:prstGeom>
        </p:spPr>
        <p:txBody>
          <a:bodyPr anchor="t" rtlCol="false" tIns="0" lIns="0" bIns="0" rIns="0">
            <a:spAutoFit/>
          </a:bodyPr>
          <a:lstStyle/>
          <a:p>
            <a:pPr algn="ctr">
              <a:lnSpc>
                <a:spcPts val="11899"/>
              </a:lnSpc>
            </a:pPr>
            <a:r>
              <a:rPr lang="en-US" sz="8499">
                <a:solidFill>
                  <a:srgbClr val="000000"/>
                </a:solidFill>
                <a:latin typeface="Alatsi"/>
              </a:rPr>
              <a:t>TRIỂN KHAI</a:t>
            </a:r>
          </a:p>
        </p:txBody>
      </p:sp>
      <p:sp>
        <p:nvSpPr>
          <p:cNvPr name="Freeform 11" id="11"/>
          <p:cNvSpPr/>
          <p:nvPr/>
        </p:nvSpPr>
        <p:spPr>
          <a:xfrm flipH="false" flipV="false" rot="0">
            <a:off x="14982801" y="6379649"/>
            <a:ext cx="7315200" cy="2477783"/>
          </a:xfrm>
          <a:custGeom>
            <a:avLst/>
            <a:gdLst/>
            <a:ahLst/>
            <a:cxnLst/>
            <a:rect r="r" b="b" t="t" l="l"/>
            <a:pathLst>
              <a:path h="2477783" w="7315200">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2" id="12"/>
          <p:cNvSpPr/>
          <p:nvPr/>
        </p:nvSpPr>
        <p:spPr>
          <a:xfrm flipH="false" flipV="false" rot="0">
            <a:off x="-1648907" y="-402279"/>
            <a:ext cx="7315200" cy="2477783"/>
          </a:xfrm>
          <a:custGeom>
            <a:avLst/>
            <a:gdLst/>
            <a:ahLst/>
            <a:cxnLst/>
            <a:rect r="r" b="b" t="t" l="l"/>
            <a:pathLst>
              <a:path h="2477783" w="7315200">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3" id="13"/>
          <p:cNvSpPr/>
          <p:nvPr/>
        </p:nvSpPr>
        <p:spPr>
          <a:xfrm flipH="false" flipV="false" rot="0">
            <a:off x="510017" y="3941390"/>
            <a:ext cx="11726858" cy="4273347"/>
          </a:xfrm>
          <a:custGeom>
            <a:avLst/>
            <a:gdLst/>
            <a:ahLst/>
            <a:cxnLst/>
            <a:rect r="r" b="b" t="t" l="l"/>
            <a:pathLst>
              <a:path h="4273347" w="11726858">
                <a:moveTo>
                  <a:pt x="0" y="0"/>
                </a:moveTo>
                <a:lnTo>
                  <a:pt x="11726858" y="0"/>
                </a:lnTo>
                <a:lnTo>
                  <a:pt x="11726858" y="4273346"/>
                </a:lnTo>
                <a:lnTo>
                  <a:pt x="0" y="4273346"/>
                </a:lnTo>
                <a:lnTo>
                  <a:pt x="0" y="0"/>
                </a:lnTo>
                <a:close/>
              </a:path>
            </a:pathLst>
          </a:custGeom>
          <a:blipFill>
            <a:blip r:embed="rId4"/>
            <a:stretch>
              <a:fillRect l="0" t="0" r="0" b="0"/>
            </a:stretch>
          </a:blipFill>
        </p:spPr>
      </p:sp>
      <p:sp>
        <p:nvSpPr>
          <p:cNvPr name="Freeform 14" id="14"/>
          <p:cNvSpPr/>
          <p:nvPr/>
        </p:nvSpPr>
        <p:spPr>
          <a:xfrm flipH="false" flipV="false" rot="0">
            <a:off x="510017" y="8463637"/>
            <a:ext cx="9846635" cy="1125970"/>
          </a:xfrm>
          <a:custGeom>
            <a:avLst/>
            <a:gdLst/>
            <a:ahLst/>
            <a:cxnLst/>
            <a:rect r="r" b="b" t="t" l="l"/>
            <a:pathLst>
              <a:path h="1125970" w="9846635">
                <a:moveTo>
                  <a:pt x="0" y="0"/>
                </a:moveTo>
                <a:lnTo>
                  <a:pt x="9846635" y="0"/>
                </a:lnTo>
                <a:lnTo>
                  <a:pt x="9846635" y="1125970"/>
                </a:lnTo>
                <a:lnTo>
                  <a:pt x="0" y="1125970"/>
                </a:lnTo>
                <a:lnTo>
                  <a:pt x="0" y="0"/>
                </a:lnTo>
                <a:close/>
              </a:path>
            </a:pathLst>
          </a:custGeom>
          <a:blipFill>
            <a:blip r:embed="rId5"/>
            <a:stretch>
              <a:fillRect l="0" t="-21148" r="-7340" b="-378529"/>
            </a:stretch>
          </a:blipFill>
        </p:spPr>
      </p:sp>
      <p:sp>
        <p:nvSpPr>
          <p:cNvPr name="Freeform 15" id="15"/>
          <p:cNvSpPr/>
          <p:nvPr/>
        </p:nvSpPr>
        <p:spPr>
          <a:xfrm flipH="false" flipV="false" rot="0">
            <a:off x="12985412" y="5143500"/>
            <a:ext cx="3655049" cy="3819339"/>
          </a:xfrm>
          <a:custGeom>
            <a:avLst/>
            <a:gdLst/>
            <a:ahLst/>
            <a:cxnLst/>
            <a:rect r="r" b="b" t="t" l="l"/>
            <a:pathLst>
              <a:path h="3819339" w="3655049">
                <a:moveTo>
                  <a:pt x="0" y="0"/>
                </a:moveTo>
                <a:lnTo>
                  <a:pt x="3655049" y="0"/>
                </a:lnTo>
                <a:lnTo>
                  <a:pt x="3655049" y="3819339"/>
                </a:lnTo>
                <a:lnTo>
                  <a:pt x="0" y="3819339"/>
                </a:lnTo>
                <a:lnTo>
                  <a:pt x="0" y="0"/>
                </a:lnTo>
                <a:close/>
              </a:path>
            </a:pathLst>
          </a:custGeom>
          <a:blipFill>
            <a:blip r:embed="rId5"/>
            <a:stretch>
              <a:fillRect l="0" t="-47308" r="-189172" b="0"/>
            </a:stretch>
          </a:blipFill>
        </p:spPr>
      </p:sp>
      <p:sp>
        <p:nvSpPr>
          <p:cNvPr name="TextBox 16" id="16"/>
          <p:cNvSpPr txBox="true"/>
          <p:nvPr/>
        </p:nvSpPr>
        <p:spPr>
          <a:xfrm rot="0">
            <a:off x="534819" y="2231893"/>
            <a:ext cx="17218363" cy="2194257"/>
          </a:xfrm>
          <a:prstGeom prst="rect">
            <a:avLst/>
          </a:prstGeom>
        </p:spPr>
        <p:txBody>
          <a:bodyPr anchor="t" rtlCol="false" tIns="0" lIns="0" bIns="0" rIns="0">
            <a:spAutoFit/>
          </a:bodyPr>
          <a:lstStyle/>
          <a:p>
            <a:pPr algn="l">
              <a:lnSpc>
                <a:spcPts val="5852"/>
              </a:lnSpc>
            </a:pPr>
            <a:r>
              <a:rPr lang="en-US" sz="4180">
                <a:solidFill>
                  <a:srgbClr val="000000"/>
                </a:solidFill>
                <a:latin typeface="Alatsi"/>
              </a:rPr>
              <a:t>Viết mã lấy dữ liệu từ các mẫu lành tính và các mẫu độc hại và thực hiện gán nhãn cho các mẫu (lành tính là 0, độc hại là 1).</a:t>
            </a:r>
          </a:p>
          <a:p>
            <a:pPr algn="l">
              <a:lnSpc>
                <a:spcPts val="5852"/>
              </a:lnSpc>
            </a:pP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sp>
        <p:nvSpPr>
          <p:cNvPr name="TextBox 2" id="2"/>
          <p:cNvSpPr txBox="true"/>
          <p:nvPr/>
        </p:nvSpPr>
        <p:spPr>
          <a:xfrm rot="0">
            <a:off x="2553980" y="866775"/>
            <a:ext cx="13180039" cy="1450843"/>
          </a:xfrm>
          <a:prstGeom prst="rect">
            <a:avLst/>
          </a:prstGeom>
        </p:spPr>
        <p:txBody>
          <a:bodyPr anchor="t" rtlCol="false" tIns="0" lIns="0" bIns="0" rIns="0">
            <a:spAutoFit/>
          </a:bodyPr>
          <a:lstStyle/>
          <a:p>
            <a:pPr algn="ctr">
              <a:lnSpc>
                <a:spcPts val="11899"/>
              </a:lnSpc>
            </a:pPr>
            <a:r>
              <a:rPr lang="en-US" sz="8499">
                <a:solidFill>
                  <a:srgbClr val="000000"/>
                </a:solidFill>
                <a:latin typeface="Alatsi"/>
              </a:rPr>
              <a:t>NỘI DUNG</a:t>
            </a:r>
          </a:p>
        </p:txBody>
      </p:sp>
      <p:sp>
        <p:nvSpPr>
          <p:cNvPr name="TextBox 3" id="3"/>
          <p:cNvSpPr txBox="true"/>
          <p:nvPr/>
        </p:nvSpPr>
        <p:spPr>
          <a:xfrm rot="0">
            <a:off x="5709529" y="9822180"/>
            <a:ext cx="6882108" cy="464820"/>
          </a:xfrm>
          <a:prstGeom prst="rect">
            <a:avLst/>
          </a:prstGeom>
        </p:spPr>
        <p:txBody>
          <a:bodyPr anchor="t" rtlCol="false" tIns="0" lIns="0" bIns="0" rIns="0">
            <a:spAutoFit/>
          </a:bodyPr>
          <a:lstStyle/>
          <a:p>
            <a:pPr algn="ctr">
              <a:lnSpc>
                <a:spcPts val="3779"/>
              </a:lnSpc>
            </a:pPr>
            <a:r>
              <a:rPr lang="en-US" sz="2700">
                <a:solidFill>
                  <a:srgbClr val="000000"/>
                </a:solidFill>
                <a:latin typeface="Alatsi"/>
              </a:rPr>
              <a:t>GROUP 01</a:t>
            </a:r>
          </a:p>
        </p:txBody>
      </p:sp>
      <p:sp>
        <p:nvSpPr>
          <p:cNvPr name="TextBox 4" id="4"/>
          <p:cNvSpPr txBox="true"/>
          <p:nvPr/>
        </p:nvSpPr>
        <p:spPr>
          <a:xfrm rot="0">
            <a:off x="1221986" y="2750185"/>
            <a:ext cx="4480960" cy="629854"/>
          </a:xfrm>
          <a:prstGeom prst="rect">
            <a:avLst/>
          </a:prstGeom>
        </p:spPr>
        <p:txBody>
          <a:bodyPr anchor="t" rtlCol="false" tIns="0" lIns="0" bIns="0" rIns="0">
            <a:spAutoFit/>
          </a:bodyPr>
          <a:lstStyle/>
          <a:p>
            <a:pPr algn="l" marL="798829" indent="-399415" lvl="1">
              <a:lnSpc>
                <a:spcPts val="5179"/>
              </a:lnSpc>
              <a:buFont typeface="Arial"/>
              <a:buChar char="•"/>
            </a:pPr>
            <a:r>
              <a:rPr lang="en-US" sz="3699">
                <a:solidFill>
                  <a:srgbClr val="000000"/>
                </a:solidFill>
                <a:latin typeface="Alatsi"/>
              </a:rPr>
              <a:t>Chủ đề </a:t>
            </a:r>
          </a:p>
        </p:txBody>
      </p:sp>
      <p:sp>
        <p:nvSpPr>
          <p:cNvPr name="TextBox 5" id="5"/>
          <p:cNvSpPr txBox="true"/>
          <p:nvPr/>
        </p:nvSpPr>
        <p:spPr>
          <a:xfrm rot="0">
            <a:off x="1221986" y="3959763"/>
            <a:ext cx="4480960" cy="629854"/>
          </a:xfrm>
          <a:prstGeom prst="rect">
            <a:avLst/>
          </a:prstGeom>
        </p:spPr>
        <p:txBody>
          <a:bodyPr anchor="t" rtlCol="false" tIns="0" lIns="0" bIns="0" rIns="0">
            <a:spAutoFit/>
          </a:bodyPr>
          <a:lstStyle/>
          <a:p>
            <a:pPr algn="l" marL="798829" indent="-399415" lvl="1">
              <a:lnSpc>
                <a:spcPts val="5179"/>
              </a:lnSpc>
              <a:buFont typeface="Arial"/>
              <a:buChar char="•"/>
            </a:pPr>
            <a:r>
              <a:rPr lang="en-US" sz="3699">
                <a:solidFill>
                  <a:srgbClr val="000000"/>
                </a:solidFill>
                <a:latin typeface="Alatsi"/>
              </a:rPr>
              <a:t>Liên kết</a:t>
            </a:r>
          </a:p>
        </p:txBody>
      </p:sp>
      <p:sp>
        <p:nvSpPr>
          <p:cNvPr name="TextBox 6" id="6"/>
          <p:cNvSpPr txBox="true"/>
          <p:nvPr/>
        </p:nvSpPr>
        <p:spPr>
          <a:xfrm rot="0">
            <a:off x="1221986" y="6534493"/>
            <a:ext cx="5241454" cy="629854"/>
          </a:xfrm>
          <a:prstGeom prst="rect">
            <a:avLst/>
          </a:prstGeom>
        </p:spPr>
        <p:txBody>
          <a:bodyPr anchor="t" rtlCol="false" tIns="0" lIns="0" bIns="0" rIns="0">
            <a:spAutoFit/>
          </a:bodyPr>
          <a:lstStyle/>
          <a:p>
            <a:pPr algn="l" marL="798829" indent="-399415" lvl="1">
              <a:lnSpc>
                <a:spcPts val="5179"/>
              </a:lnSpc>
              <a:buFont typeface="Arial"/>
              <a:buChar char="•"/>
            </a:pPr>
            <a:r>
              <a:rPr lang="en-US" sz="3699">
                <a:solidFill>
                  <a:srgbClr val="000000"/>
                </a:solidFill>
                <a:latin typeface="Alatsi"/>
              </a:rPr>
              <a:t>Bài báo</a:t>
            </a:r>
          </a:p>
        </p:txBody>
      </p:sp>
      <p:sp>
        <p:nvSpPr>
          <p:cNvPr name="TextBox 7" id="7"/>
          <p:cNvSpPr txBox="true"/>
          <p:nvPr/>
        </p:nvSpPr>
        <p:spPr>
          <a:xfrm rot="0">
            <a:off x="1221986" y="7886936"/>
            <a:ext cx="4480960" cy="1287013"/>
          </a:xfrm>
          <a:prstGeom prst="rect">
            <a:avLst/>
          </a:prstGeom>
        </p:spPr>
        <p:txBody>
          <a:bodyPr anchor="t" rtlCol="false" tIns="0" lIns="0" bIns="0" rIns="0">
            <a:spAutoFit/>
          </a:bodyPr>
          <a:lstStyle/>
          <a:p>
            <a:pPr algn="l" marL="798829" indent="-399415" lvl="1">
              <a:lnSpc>
                <a:spcPts val="5179"/>
              </a:lnSpc>
              <a:buFont typeface="Arial"/>
              <a:buChar char="•"/>
            </a:pPr>
            <a:r>
              <a:rPr lang="en-US" sz="3699">
                <a:solidFill>
                  <a:srgbClr val="000000"/>
                </a:solidFill>
                <a:latin typeface="Alatsi"/>
              </a:rPr>
              <a:t>Tóm tắt nội dung chính</a:t>
            </a:r>
          </a:p>
        </p:txBody>
      </p:sp>
      <p:sp>
        <p:nvSpPr>
          <p:cNvPr name="TextBox 8" id="8"/>
          <p:cNvSpPr txBox="true"/>
          <p:nvPr/>
        </p:nvSpPr>
        <p:spPr>
          <a:xfrm rot="0">
            <a:off x="6444390" y="2750185"/>
            <a:ext cx="4992362" cy="629854"/>
          </a:xfrm>
          <a:prstGeom prst="rect">
            <a:avLst/>
          </a:prstGeom>
        </p:spPr>
        <p:txBody>
          <a:bodyPr anchor="t" rtlCol="false" tIns="0" lIns="0" bIns="0" rIns="0">
            <a:spAutoFit/>
          </a:bodyPr>
          <a:lstStyle/>
          <a:p>
            <a:pPr algn="l" marL="798829" indent="-399415" lvl="1">
              <a:lnSpc>
                <a:spcPts val="5179"/>
              </a:lnSpc>
              <a:buFont typeface="Arial"/>
              <a:buChar char="•"/>
            </a:pPr>
            <a:r>
              <a:rPr lang="en-US" sz="3699">
                <a:solidFill>
                  <a:srgbClr val="000000"/>
                </a:solidFill>
                <a:latin typeface="Alatsi"/>
              </a:rPr>
              <a:t>Các kỹ thuật chính</a:t>
            </a:r>
          </a:p>
        </p:txBody>
      </p:sp>
      <p:sp>
        <p:nvSpPr>
          <p:cNvPr name="TextBox 9" id="9"/>
          <p:cNvSpPr txBox="true"/>
          <p:nvPr/>
        </p:nvSpPr>
        <p:spPr>
          <a:xfrm rot="0">
            <a:off x="6444390" y="3959763"/>
            <a:ext cx="4480960" cy="1944172"/>
          </a:xfrm>
          <a:prstGeom prst="rect">
            <a:avLst/>
          </a:prstGeom>
        </p:spPr>
        <p:txBody>
          <a:bodyPr anchor="t" rtlCol="false" tIns="0" lIns="0" bIns="0" rIns="0">
            <a:spAutoFit/>
          </a:bodyPr>
          <a:lstStyle/>
          <a:p>
            <a:pPr algn="l" marL="798829" indent="-399415" lvl="1">
              <a:lnSpc>
                <a:spcPts val="5179"/>
              </a:lnSpc>
              <a:buFont typeface="Arial"/>
              <a:buChar char="•"/>
            </a:pPr>
            <a:r>
              <a:rPr lang="en-US" sz="3699">
                <a:solidFill>
                  <a:srgbClr val="000000"/>
                </a:solidFill>
                <a:latin typeface="Alatsi"/>
              </a:rPr>
              <a:t>Môi trường thực nghiệm của bài báo</a:t>
            </a:r>
          </a:p>
        </p:txBody>
      </p:sp>
      <p:sp>
        <p:nvSpPr>
          <p:cNvPr name="TextBox 10" id="10"/>
          <p:cNvSpPr txBox="true"/>
          <p:nvPr/>
        </p:nvSpPr>
        <p:spPr>
          <a:xfrm rot="0">
            <a:off x="6444390" y="6208749"/>
            <a:ext cx="4480960" cy="1944172"/>
          </a:xfrm>
          <a:prstGeom prst="rect">
            <a:avLst/>
          </a:prstGeom>
        </p:spPr>
        <p:txBody>
          <a:bodyPr anchor="t" rtlCol="false" tIns="0" lIns="0" bIns="0" rIns="0">
            <a:spAutoFit/>
          </a:bodyPr>
          <a:lstStyle/>
          <a:p>
            <a:pPr algn="l" marL="798829" indent="-399415" lvl="1">
              <a:lnSpc>
                <a:spcPts val="5179"/>
              </a:lnSpc>
              <a:buFont typeface="Arial"/>
              <a:buChar char="•"/>
            </a:pPr>
            <a:r>
              <a:rPr lang="en-US" sz="3699">
                <a:solidFill>
                  <a:srgbClr val="000000"/>
                </a:solidFill>
                <a:latin typeface="Alatsi"/>
              </a:rPr>
              <a:t>Kết quả thực nghiệm của bài báo</a:t>
            </a:r>
          </a:p>
        </p:txBody>
      </p:sp>
      <p:sp>
        <p:nvSpPr>
          <p:cNvPr name="TextBox 11" id="11"/>
          <p:cNvSpPr txBox="true"/>
          <p:nvPr/>
        </p:nvSpPr>
        <p:spPr>
          <a:xfrm rot="0">
            <a:off x="6616216" y="8476785"/>
            <a:ext cx="5055568" cy="629854"/>
          </a:xfrm>
          <a:prstGeom prst="rect">
            <a:avLst/>
          </a:prstGeom>
        </p:spPr>
        <p:txBody>
          <a:bodyPr anchor="t" rtlCol="false" tIns="0" lIns="0" bIns="0" rIns="0">
            <a:spAutoFit/>
          </a:bodyPr>
          <a:lstStyle/>
          <a:p>
            <a:pPr algn="l" marL="798829" indent="-399415" lvl="1">
              <a:lnSpc>
                <a:spcPts val="5179"/>
              </a:lnSpc>
              <a:buFont typeface="Arial"/>
              <a:buChar char="•"/>
            </a:pPr>
            <a:r>
              <a:rPr lang="en-US" sz="3699">
                <a:solidFill>
                  <a:srgbClr val="000000"/>
                </a:solidFill>
                <a:latin typeface="Alatsi"/>
              </a:rPr>
              <a:t>Triển khai</a:t>
            </a:r>
          </a:p>
        </p:txBody>
      </p:sp>
      <p:sp>
        <p:nvSpPr>
          <p:cNvPr name="TextBox 12" id="12"/>
          <p:cNvSpPr txBox="true"/>
          <p:nvPr/>
        </p:nvSpPr>
        <p:spPr>
          <a:xfrm rot="0">
            <a:off x="12357491" y="2750185"/>
            <a:ext cx="4480960" cy="629854"/>
          </a:xfrm>
          <a:prstGeom prst="rect">
            <a:avLst/>
          </a:prstGeom>
        </p:spPr>
        <p:txBody>
          <a:bodyPr anchor="t" rtlCol="false" tIns="0" lIns="0" bIns="0" rIns="0">
            <a:spAutoFit/>
          </a:bodyPr>
          <a:lstStyle/>
          <a:p>
            <a:pPr algn="l" marL="798829" indent="-399415" lvl="1">
              <a:lnSpc>
                <a:spcPts val="5179"/>
              </a:lnSpc>
              <a:buFont typeface="Arial"/>
              <a:buChar char="•"/>
            </a:pPr>
            <a:r>
              <a:rPr lang="en-US" sz="3699">
                <a:solidFill>
                  <a:srgbClr val="000000"/>
                </a:solidFill>
                <a:latin typeface="Alatsi"/>
              </a:rPr>
              <a:t>Kết quả</a:t>
            </a:r>
          </a:p>
        </p:txBody>
      </p:sp>
      <p:sp>
        <p:nvSpPr>
          <p:cNvPr name="TextBox 13" id="13"/>
          <p:cNvSpPr txBox="true"/>
          <p:nvPr/>
        </p:nvSpPr>
        <p:spPr>
          <a:xfrm rot="0">
            <a:off x="12357491" y="3959763"/>
            <a:ext cx="4480960" cy="629854"/>
          </a:xfrm>
          <a:prstGeom prst="rect">
            <a:avLst/>
          </a:prstGeom>
        </p:spPr>
        <p:txBody>
          <a:bodyPr anchor="t" rtlCol="false" tIns="0" lIns="0" bIns="0" rIns="0">
            <a:spAutoFit/>
          </a:bodyPr>
          <a:lstStyle/>
          <a:p>
            <a:pPr algn="l" marL="798829" indent="-399415" lvl="1">
              <a:lnSpc>
                <a:spcPts val="5179"/>
              </a:lnSpc>
              <a:buFont typeface="Arial"/>
              <a:buChar char="•"/>
            </a:pPr>
            <a:r>
              <a:rPr lang="en-US" sz="3699">
                <a:solidFill>
                  <a:srgbClr val="000000"/>
                </a:solidFill>
                <a:latin typeface="Alatsi"/>
              </a:rPr>
              <a:t>Khó khăn</a:t>
            </a:r>
          </a:p>
        </p:txBody>
      </p:sp>
      <p:sp>
        <p:nvSpPr>
          <p:cNvPr name="TextBox 14" id="14"/>
          <p:cNvSpPr txBox="true"/>
          <p:nvPr/>
        </p:nvSpPr>
        <p:spPr>
          <a:xfrm rot="0">
            <a:off x="12357491" y="6584252"/>
            <a:ext cx="5369076" cy="629854"/>
          </a:xfrm>
          <a:prstGeom prst="rect">
            <a:avLst/>
          </a:prstGeom>
        </p:spPr>
        <p:txBody>
          <a:bodyPr anchor="t" rtlCol="false" tIns="0" lIns="0" bIns="0" rIns="0">
            <a:spAutoFit/>
          </a:bodyPr>
          <a:lstStyle/>
          <a:p>
            <a:pPr algn="l" marL="798829" indent="-399415" lvl="1">
              <a:lnSpc>
                <a:spcPts val="5179"/>
              </a:lnSpc>
              <a:buFont typeface="Arial"/>
              <a:buChar char="•"/>
            </a:pPr>
            <a:r>
              <a:rPr lang="en-US" sz="3699">
                <a:solidFill>
                  <a:srgbClr val="000000"/>
                </a:solidFill>
                <a:latin typeface="Alatsi"/>
              </a:rPr>
              <a:t>Cải tiến</a:t>
            </a:r>
          </a:p>
        </p:txBody>
      </p:sp>
      <p:sp>
        <p:nvSpPr>
          <p:cNvPr name="TextBox 15" id="15"/>
          <p:cNvSpPr txBox="true"/>
          <p:nvPr/>
        </p:nvSpPr>
        <p:spPr>
          <a:xfrm rot="0">
            <a:off x="12357491" y="7936695"/>
            <a:ext cx="4480960" cy="629854"/>
          </a:xfrm>
          <a:prstGeom prst="rect">
            <a:avLst/>
          </a:prstGeom>
        </p:spPr>
        <p:txBody>
          <a:bodyPr anchor="t" rtlCol="false" tIns="0" lIns="0" bIns="0" rIns="0">
            <a:spAutoFit/>
          </a:bodyPr>
          <a:lstStyle/>
          <a:p>
            <a:pPr algn="l" marL="798829" indent="-399415" lvl="1">
              <a:lnSpc>
                <a:spcPts val="5179"/>
              </a:lnSpc>
              <a:buFont typeface="Arial"/>
              <a:buChar char="•"/>
            </a:pPr>
            <a:r>
              <a:rPr lang="en-US" sz="3699">
                <a:solidFill>
                  <a:srgbClr val="000000"/>
                </a:solidFill>
                <a:latin typeface="Alatsi"/>
              </a:rPr>
              <a:t>Demo</a:t>
            </a:r>
          </a:p>
        </p:txBody>
      </p:sp>
      <p:sp>
        <p:nvSpPr>
          <p:cNvPr name="AutoShape 16" id="16"/>
          <p:cNvSpPr/>
          <p:nvPr/>
        </p:nvSpPr>
        <p:spPr>
          <a:xfrm>
            <a:off x="-254016" y="10083165"/>
            <a:ext cx="7105264" cy="19050"/>
          </a:xfrm>
          <a:prstGeom prst="line">
            <a:avLst/>
          </a:prstGeom>
          <a:ln cap="flat" w="114300">
            <a:solidFill>
              <a:srgbClr val="9FC3D0"/>
            </a:solidFill>
            <a:prstDash val="solid"/>
            <a:headEnd type="none" len="sm" w="sm"/>
            <a:tailEnd type="none" len="sm" w="sm"/>
          </a:ln>
        </p:spPr>
      </p:sp>
      <p:sp>
        <p:nvSpPr>
          <p:cNvPr name="AutoShape 17" id="17"/>
          <p:cNvSpPr/>
          <p:nvPr/>
        </p:nvSpPr>
        <p:spPr>
          <a:xfrm>
            <a:off x="11436752" y="10083165"/>
            <a:ext cx="7105264" cy="19050"/>
          </a:xfrm>
          <a:prstGeom prst="line">
            <a:avLst/>
          </a:prstGeom>
          <a:ln cap="flat" w="114300">
            <a:solidFill>
              <a:srgbClr val="9FC3D0"/>
            </a:solidFill>
            <a:prstDash val="solid"/>
            <a:headEnd type="none" len="sm" w="sm"/>
            <a:tailEnd type="none" len="sm" w="sm"/>
          </a:ln>
        </p:spPr>
      </p:sp>
      <p:grpSp>
        <p:nvGrpSpPr>
          <p:cNvPr name="Group 18" id="18"/>
          <p:cNvGrpSpPr/>
          <p:nvPr/>
        </p:nvGrpSpPr>
        <p:grpSpPr>
          <a:xfrm rot="0">
            <a:off x="15859155" y="0"/>
            <a:ext cx="1562612" cy="1673225"/>
            <a:chOff x="0" y="0"/>
            <a:chExt cx="2083482" cy="2230967"/>
          </a:xfrm>
        </p:grpSpPr>
        <p:grpSp>
          <p:nvGrpSpPr>
            <p:cNvPr name="Group 19" id="19"/>
            <p:cNvGrpSpPr/>
            <p:nvPr/>
          </p:nvGrpSpPr>
          <p:grpSpPr>
            <a:xfrm rot="0">
              <a:off x="75599" y="0"/>
              <a:ext cx="1932284" cy="2230967"/>
              <a:chOff x="0" y="0"/>
              <a:chExt cx="703982" cy="812800"/>
            </a:xfrm>
          </p:grpSpPr>
          <p:sp>
            <p:nvSpPr>
              <p:cNvPr name="Freeform 20" id="20"/>
              <p:cNvSpPr/>
              <p:nvPr/>
            </p:nvSpPr>
            <p:spPr>
              <a:xfrm flipH="false" flipV="false" rot="0">
                <a:off x="0" y="0"/>
                <a:ext cx="703982" cy="812800"/>
              </a:xfrm>
              <a:custGeom>
                <a:avLst/>
                <a:gdLst/>
                <a:ahLst/>
                <a:cxnLst/>
                <a:rect r="r" b="b" t="t" l="l"/>
                <a:pathLst>
                  <a:path h="812800" w="703982">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sp>
          <p:sp>
            <p:nvSpPr>
              <p:cNvPr name="TextBox 21" id="21"/>
              <p:cNvSpPr txBox="true"/>
              <p:nvPr/>
            </p:nvSpPr>
            <p:spPr>
              <a:xfrm>
                <a:off x="0" y="-47625"/>
                <a:ext cx="703982" cy="733425"/>
              </a:xfrm>
              <a:prstGeom prst="rect">
                <a:avLst/>
              </a:prstGeom>
            </p:spPr>
            <p:txBody>
              <a:bodyPr anchor="ctr" rtlCol="false" tIns="50800" lIns="50800" bIns="50800" rIns="50800"/>
              <a:lstStyle/>
              <a:p>
                <a:pPr algn="ctr">
                  <a:lnSpc>
                    <a:spcPts val="2659"/>
                  </a:lnSpc>
                </a:pPr>
              </a:p>
            </p:txBody>
          </p:sp>
        </p:grpSp>
        <p:sp>
          <p:nvSpPr>
            <p:cNvPr name="TextBox 22" id="22"/>
            <p:cNvSpPr txBox="true"/>
            <p:nvPr/>
          </p:nvSpPr>
          <p:spPr>
            <a:xfrm rot="0">
              <a:off x="0" y="437582"/>
              <a:ext cx="2083482" cy="1241424"/>
            </a:xfrm>
            <a:prstGeom prst="rect">
              <a:avLst/>
            </a:prstGeom>
          </p:spPr>
          <p:txBody>
            <a:bodyPr anchor="t" rtlCol="false" tIns="0" lIns="0" bIns="0" rIns="0">
              <a:spAutoFit/>
            </a:bodyPr>
            <a:lstStyle/>
            <a:p>
              <a:pPr algn="ctr">
                <a:lnSpc>
                  <a:spcPts val="7805"/>
                </a:lnSpc>
              </a:pPr>
              <a:r>
                <a:rPr lang="en-US" sz="5575">
                  <a:solidFill>
                    <a:srgbClr val="000000"/>
                  </a:solidFill>
                  <a:latin typeface="Open Sans Bold"/>
                </a:rPr>
                <a:t>1</a:t>
              </a:r>
            </a:p>
          </p:txBody>
        </p:sp>
      </p:grpSp>
      <p:sp>
        <p:nvSpPr>
          <p:cNvPr name="Freeform 23" id="23"/>
          <p:cNvSpPr/>
          <p:nvPr/>
        </p:nvSpPr>
        <p:spPr>
          <a:xfrm flipH="false" flipV="false" rot="0">
            <a:off x="-2845001" y="434334"/>
            <a:ext cx="7315200" cy="2477783"/>
          </a:xfrm>
          <a:custGeom>
            <a:avLst/>
            <a:gdLst/>
            <a:ahLst/>
            <a:cxnLst/>
            <a:rect r="r" b="b" t="t" l="l"/>
            <a:pathLst>
              <a:path h="2477783" w="7315200">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4" id="24"/>
          <p:cNvSpPr/>
          <p:nvPr/>
        </p:nvSpPr>
        <p:spPr>
          <a:xfrm flipH="false" flipV="false" rot="0">
            <a:off x="13601700" y="6142060"/>
            <a:ext cx="7315200" cy="2477783"/>
          </a:xfrm>
          <a:custGeom>
            <a:avLst/>
            <a:gdLst/>
            <a:ahLst/>
            <a:cxnLst/>
            <a:rect r="r" b="b" t="t" l="l"/>
            <a:pathLst>
              <a:path h="2477783" w="7315200">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sp>
        <p:nvSpPr>
          <p:cNvPr name="TextBox 2" id="2"/>
          <p:cNvSpPr txBox="true"/>
          <p:nvPr/>
        </p:nvSpPr>
        <p:spPr>
          <a:xfrm rot="0">
            <a:off x="5807761" y="9781357"/>
            <a:ext cx="6882108" cy="464820"/>
          </a:xfrm>
          <a:prstGeom prst="rect">
            <a:avLst/>
          </a:prstGeom>
        </p:spPr>
        <p:txBody>
          <a:bodyPr anchor="t" rtlCol="false" tIns="0" lIns="0" bIns="0" rIns="0">
            <a:spAutoFit/>
          </a:bodyPr>
          <a:lstStyle/>
          <a:p>
            <a:pPr algn="ctr">
              <a:lnSpc>
                <a:spcPts val="3779"/>
              </a:lnSpc>
            </a:pPr>
            <a:r>
              <a:rPr lang="en-US" sz="2700">
                <a:solidFill>
                  <a:srgbClr val="000000"/>
                </a:solidFill>
                <a:latin typeface="Alatsi"/>
              </a:rPr>
              <a:t>GROUP 01</a:t>
            </a:r>
          </a:p>
        </p:txBody>
      </p:sp>
      <p:sp>
        <p:nvSpPr>
          <p:cNvPr name="AutoShape 3" id="3"/>
          <p:cNvSpPr/>
          <p:nvPr/>
        </p:nvSpPr>
        <p:spPr>
          <a:xfrm>
            <a:off x="-155785" y="10042342"/>
            <a:ext cx="7105264" cy="19050"/>
          </a:xfrm>
          <a:prstGeom prst="line">
            <a:avLst/>
          </a:prstGeom>
          <a:ln cap="flat" w="114300">
            <a:solidFill>
              <a:srgbClr val="9FC3D0"/>
            </a:solidFill>
            <a:prstDash val="solid"/>
            <a:headEnd type="none" len="sm" w="sm"/>
            <a:tailEnd type="none" len="sm" w="sm"/>
          </a:ln>
        </p:spPr>
      </p:sp>
      <p:sp>
        <p:nvSpPr>
          <p:cNvPr name="AutoShape 4" id="4"/>
          <p:cNvSpPr/>
          <p:nvPr/>
        </p:nvSpPr>
        <p:spPr>
          <a:xfrm>
            <a:off x="11534983" y="10042342"/>
            <a:ext cx="7105264" cy="19050"/>
          </a:xfrm>
          <a:prstGeom prst="line">
            <a:avLst/>
          </a:prstGeom>
          <a:ln cap="flat" w="114300">
            <a:solidFill>
              <a:srgbClr val="9FC3D0"/>
            </a:solidFill>
            <a:prstDash val="solid"/>
            <a:headEnd type="none" len="sm" w="sm"/>
            <a:tailEnd type="none" len="sm" w="sm"/>
          </a:ln>
        </p:spPr>
      </p:sp>
      <p:grpSp>
        <p:nvGrpSpPr>
          <p:cNvPr name="Group 5" id="5"/>
          <p:cNvGrpSpPr/>
          <p:nvPr/>
        </p:nvGrpSpPr>
        <p:grpSpPr>
          <a:xfrm rot="0">
            <a:off x="15859155" y="0"/>
            <a:ext cx="1562612" cy="1673225"/>
            <a:chOff x="0" y="0"/>
            <a:chExt cx="2083482" cy="2230967"/>
          </a:xfrm>
        </p:grpSpPr>
        <p:grpSp>
          <p:nvGrpSpPr>
            <p:cNvPr name="Group 6" id="6"/>
            <p:cNvGrpSpPr/>
            <p:nvPr/>
          </p:nvGrpSpPr>
          <p:grpSpPr>
            <a:xfrm rot="0">
              <a:off x="75599" y="0"/>
              <a:ext cx="1932284" cy="2230967"/>
              <a:chOff x="0" y="0"/>
              <a:chExt cx="703982" cy="812800"/>
            </a:xfrm>
          </p:grpSpPr>
          <p:sp>
            <p:nvSpPr>
              <p:cNvPr name="Freeform 7" id="7"/>
              <p:cNvSpPr/>
              <p:nvPr/>
            </p:nvSpPr>
            <p:spPr>
              <a:xfrm flipH="false" flipV="false" rot="0">
                <a:off x="0" y="0"/>
                <a:ext cx="703982" cy="812800"/>
              </a:xfrm>
              <a:custGeom>
                <a:avLst/>
                <a:gdLst/>
                <a:ahLst/>
                <a:cxnLst/>
                <a:rect r="r" b="b" t="t" l="l"/>
                <a:pathLst>
                  <a:path h="812800" w="703982">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sp>
          <p:sp>
            <p:nvSpPr>
              <p:cNvPr name="TextBox 8" id="8"/>
              <p:cNvSpPr txBox="true"/>
              <p:nvPr/>
            </p:nvSpPr>
            <p:spPr>
              <a:xfrm>
                <a:off x="0" y="-47625"/>
                <a:ext cx="703982" cy="733425"/>
              </a:xfrm>
              <a:prstGeom prst="rect">
                <a:avLst/>
              </a:prstGeom>
            </p:spPr>
            <p:txBody>
              <a:bodyPr anchor="ctr" rtlCol="false" tIns="50800" lIns="50800" bIns="50800" rIns="50800"/>
              <a:lstStyle/>
              <a:p>
                <a:pPr algn="ctr">
                  <a:lnSpc>
                    <a:spcPts val="2659"/>
                  </a:lnSpc>
                </a:pPr>
              </a:p>
            </p:txBody>
          </p:sp>
        </p:grpSp>
        <p:sp>
          <p:nvSpPr>
            <p:cNvPr name="TextBox 9" id="9"/>
            <p:cNvSpPr txBox="true"/>
            <p:nvPr/>
          </p:nvSpPr>
          <p:spPr>
            <a:xfrm rot="0">
              <a:off x="0" y="437582"/>
              <a:ext cx="2083482" cy="1241424"/>
            </a:xfrm>
            <a:prstGeom prst="rect">
              <a:avLst/>
            </a:prstGeom>
          </p:spPr>
          <p:txBody>
            <a:bodyPr anchor="t" rtlCol="false" tIns="0" lIns="0" bIns="0" rIns="0">
              <a:spAutoFit/>
            </a:bodyPr>
            <a:lstStyle/>
            <a:p>
              <a:pPr algn="ctr">
                <a:lnSpc>
                  <a:spcPts val="7805"/>
                </a:lnSpc>
              </a:pPr>
              <a:r>
                <a:rPr lang="en-US" sz="5575">
                  <a:solidFill>
                    <a:srgbClr val="000000"/>
                  </a:solidFill>
                  <a:latin typeface="Open Sans Bold"/>
                </a:rPr>
                <a:t>18</a:t>
              </a:r>
            </a:p>
          </p:txBody>
        </p:sp>
      </p:grpSp>
      <p:sp>
        <p:nvSpPr>
          <p:cNvPr name="TextBox 10" id="10"/>
          <p:cNvSpPr txBox="true"/>
          <p:nvPr/>
        </p:nvSpPr>
        <p:spPr>
          <a:xfrm rot="0">
            <a:off x="2553980" y="866775"/>
            <a:ext cx="13180039" cy="1450843"/>
          </a:xfrm>
          <a:prstGeom prst="rect">
            <a:avLst/>
          </a:prstGeom>
        </p:spPr>
        <p:txBody>
          <a:bodyPr anchor="t" rtlCol="false" tIns="0" lIns="0" bIns="0" rIns="0">
            <a:spAutoFit/>
          </a:bodyPr>
          <a:lstStyle/>
          <a:p>
            <a:pPr algn="ctr">
              <a:lnSpc>
                <a:spcPts val="11899"/>
              </a:lnSpc>
            </a:pPr>
            <a:r>
              <a:rPr lang="en-US" sz="8499">
                <a:solidFill>
                  <a:srgbClr val="000000"/>
                </a:solidFill>
                <a:latin typeface="Alatsi"/>
              </a:rPr>
              <a:t>TRIỂN KHAI</a:t>
            </a:r>
          </a:p>
        </p:txBody>
      </p:sp>
      <p:sp>
        <p:nvSpPr>
          <p:cNvPr name="Freeform 11" id="11"/>
          <p:cNvSpPr/>
          <p:nvPr/>
        </p:nvSpPr>
        <p:spPr>
          <a:xfrm flipH="false" flipV="false" rot="0">
            <a:off x="14982801" y="6379649"/>
            <a:ext cx="7315200" cy="2477783"/>
          </a:xfrm>
          <a:custGeom>
            <a:avLst/>
            <a:gdLst/>
            <a:ahLst/>
            <a:cxnLst/>
            <a:rect r="r" b="b" t="t" l="l"/>
            <a:pathLst>
              <a:path h="2477783" w="7315200">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2" id="12"/>
          <p:cNvSpPr/>
          <p:nvPr/>
        </p:nvSpPr>
        <p:spPr>
          <a:xfrm flipH="false" flipV="false" rot="0">
            <a:off x="-1648907" y="-402279"/>
            <a:ext cx="7315200" cy="2477783"/>
          </a:xfrm>
          <a:custGeom>
            <a:avLst/>
            <a:gdLst/>
            <a:ahLst/>
            <a:cxnLst/>
            <a:rect r="r" b="b" t="t" l="l"/>
            <a:pathLst>
              <a:path h="2477783" w="7315200">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3" id="13"/>
          <p:cNvSpPr/>
          <p:nvPr/>
        </p:nvSpPr>
        <p:spPr>
          <a:xfrm flipH="false" flipV="false" rot="0">
            <a:off x="3280571" y="3804814"/>
            <a:ext cx="11726858" cy="5453486"/>
          </a:xfrm>
          <a:custGeom>
            <a:avLst/>
            <a:gdLst/>
            <a:ahLst/>
            <a:cxnLst/>
            <a:rect r="r" b="b" t="t" l="l"/>
            <a:pathLst>
              <a:path h="5453486" w="11726858">
                <a:moveTo>
                  <a:pt x="0" y="0"/>
                </a:moveTo>
                <a:lnTo>
                  <a:pt x="11726858" y="0"/>
                </a:lnTo>
                <a:lnTo>
                  <a:pt x="11726858" y="5453486"/>
                </a:lnTo>
                <a:lnTo>
                  <a:pt x="0" y="5453486"/>
                </a:lnTo>
                <a:lnTo>
                  <a:pt x="0" y="0"/>
                </a:lnTo>
                <a:close/>
              </a:path>
            </a:pathLst>
          </a:custGeom>
          <a:blipFill>
            <a:blip r:embed="rId4"/>
            <a:stretch>
              <a:fillRect l="0" t="0" r="0" b="0"/>
            </a:stretch>
          </a:blipFill>
        </p:spPr>
      </p:sp>
      <p:sp>
        <p:nvSpPr>
          <p:cNvPr name="TextBox 14" id="14"/>
          <p:cNvSpPr txBox="true"/>
          <p:nvPr/>
        </p:nvSpPr>
        <p:spPr>
          <a:xfrm rot="0">
            <a:off x="534819" y="2231893"/>
            <a:ext cx="17218363" cy="2194257"/>
          </a:xfrm>
          <a:prstGeom prst="rect">
            <a:avLst/>
          </a:prstGeom>
        </p:spPr>
        <p:txBody>
          <a:bodyPr anchor="t" rtlCol="false" tIns="0" lIns="0" bIns="0" rIns="0">
            <a:spAutoFit/>
          </a:bodyPr>
          <a:lstStyle/>
          <a:p>
            <a:pPr algn="l">
              <a:lnSpc>
                <a:spcPts val="5852"/>
              </a:lnSpc>
            </a:pPr>
            <a:r>
              <a:rPr lang="en-US" sz="4180">
                <a:solidFill>
                  <a:srgbClr val="000000"/>
                </a:solidFill>
                <a:latin typeface="Alatsi"/>
              </a:rPr>
              <a:t>Chuyển các dữ liệu đã có thành dataframe và ghép lại thành một bộ dự liệu để huấn luyện và kiểm tra.</a:t>
            </a:r>
          </a:p>
          <a:p>
            <a:pPr algn="l">
              <a:lnSpc>
                <a:spcPts val="5852"/>
              </a:lnSpc>
            </a:pP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sp>
        <p:nvSpPr>
          <p:cNvPr name="TextBox 2" id="2"/>
          <p:cNvSpPr txBox="true"/>
          <p:nvPr/>
        </p:nvSpPr>
        <p:spPr>
          <a:xfrm rot="0">
            <a:off x="5807761" y="9781357"/>
            <a:ext cx="6882108" cy="464820"/>
          </a:xfrm>
          <a:prstGeom prst="rect">
            <a:avLst/>
          </a:prstGeom>
        </p:spPr>
        <p:txBody>
          <a:bodyPr anchor="t" rtlCol="false" tIns="0" lIns="0" bIns="0" rIns="0">
            <a:spAutoFit/>
          </a:bodyPr>
          <a:lstStyle/>
          <a:p>
            <a:pPr algn="ctr">
              <a:lnSpc>
                <a:spcPts val="3779"/>
              </a:lnSpc>
            </a:pPr>
            <a:r>
              <a:rPr lang="en-US" sz="2700">
                <a:solidFill>
                  <a:srgbClr val="000000"/>
                </a:solidFill>
                <a:latin typeface="Alatsi"/>
              </a:rPr>
              <a:t>GROUP 01</a:t>
            </a:r>
          </a:p>
        </p:txBody>
      </p:sp>
      <p:sp>
        <p:nvSpPr>
          <p:cNvPr name="AutoShape 3" id="3"/>
          <p:cNvSpPr/>
          <p:nvPr/>
        </p:nvSpPr>
        <p:spPr>
          <a:xfrm>
            <a:off x="-155785" y="10042342"/>
            <a:ext cx="7105264" cy="19050"/>
          </a:xfrm>
          <a:prstGeom prst="line">
            <a:avLst/>
          </a:prstGeom>
          <a:ln cap="flat" w="114300">
            <a:solidFill>
              <a:srgbClr val="9FC3D0"/>
            </a:solidFill>
            <a:prstDash val="solid"/>
            <a:headEnd type="none" len="sm" w="sm"/>
            <a:tailEnd type="none" len="sm" w="sm"/>
          </a:ln>
        </p:spPr>
      </p:sp>
      <p:sp>
        <p:nvSpPr>
          <p:cNvPr name="AutoShape 4" id="4"/>
          <p:cNvSpPr/>
          <p:nvPr/>
        </p:nvSpPr>
        <p:spPr>
          <a:xfrm>
            <a:off x="11534983" y="10042342"/>
            <a:ext cx="7105264" cy="19050"/>
          </a:xfrm>
          <a:prstGeom prst="line">
            <a:avLst/>
          </a:prstGeom>
          <a:ln cap="flat" w="114300">
            <a:solidFill>
              <a:srgbClr val="9FC3D0"/>
            </a:solidFill>
            <a:prstDash val="solid"/>
            <a:headEnd type="none" len="sm" w="sm"/>
            <a:tailEnd type="none" len="sm" w="sm"/>
          </a:ln>
        </p:spPr>
      </p:sp>
      <p:grpSp>
        <p:nvGrpSpPr>
          <p:cNvPr name="Group 5" id="5"/>
          <p:cNvGrpSpPr/>
          <p:nvPr/>
        </p:nvGrpSpPr>
        <p:grpSpPr>
          <a:xfrm rot="0">
            <a:off x="15859155" y="0"/>
            <a:ext cx="1562612" cy="1673225"/>
            <a:chOff x="0" y="0"/>
            <a:chExt cx="2083482" cy="2230967"/>
          </a:xfrm>
        </p:grpSpPr>
        <p:grpSp>
          <p:nvGrpSpPr>
            <p:cNvPr name="Group 6" id="6"/>
            <p:cNvGrpSpPr/>
            <p:nvPr/>
          </p:nvGrpSpPr>
          <p:grpSpPr>
            <a:xfrm rot="0">
              <a:off x="75599" y="0"/>
              <a:ext cx="1932284" cy="2230967"/>
              <a:chOff x="0" y="0"/>
              <a:chExt cx="703982" cy="812800"/>
            </a:xfrm>
          </p:grpSpPr>
          <p:sp>
            <p:nvSpPr>
              <p:cNvPr name="Freeform 7" id="7"/>
              <p:cNvSpPr/>
              <p:nvPr/>
            </p:nvSpPr>
            <p:spPr>
              <a:xfrm flipH="false" flipV="false" rot="0">
                <a:off x="0" y="0"/>
                <a:ext cx="703982" cy="812800"/>
              </a:xfrm>
              <a:custGeom>
                <a:avLst/>
                <a:gdLst/>
                <a:ahLst/>
                <a:cxnLst/>
                <a:rect r="r" b="b" t="t" l="l"/>
                <a:pathLst>
                  <a:path h="812800" w="703982">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sp>
          <p:sp>
            <p:nvSpPr>
              <p:cNvPr name="TextBox 8" id="8"/>
              <p:cNvSpPr txBox="true"/>
              <p:nvPr/>
            </p:nvSpPr>
            <p:spPr>
              <a:xfrm>
                <a:off x="0" y="-47625"/>
                <a:ext cx="703982" cy="733425"/>
              </a:xfrm>
              <a:prstGeom prst="rect">
                <a:avLst/>
              </a:prstGeom>
            </p:spPr>
            <p:txBody>
              <a:bodyPr anchor="ctr" rtlCol="false" tIns="50800" lIns="50800" bIns="50800" rIns="50800"/>
              <a:lstStyle/>
              <a:p>
                <a:pPr algn="ctr">
                  <a:lnSpc>
                    <a:spcPts val="2659"/>
                  </a:lnSpc>
                </a:pPr>
              </a:p>
            </p:txBody>
          </p:sp>
        </p:grpSp>
        <p:sp>
          <p:nvSpPr>
            <p:cNvPr name="TextBox 9" id="9"/>
            <p:cNvSpPr txBox="true"/>
            <p:nvPr/>
          </p:nvSpPr>
          <p:spPr>
            <a:xfrm rot="0">
              <a:off x="0" y="437582"/>
              <a:ext cx="2083482" cy="1241424"/>
            </a:xfrm>
            <a:prstGeom prst="rect">
              <a:avLst/>
            </a:prstGeom>
          </p:spPr>
          <p:txBody>
            <a:bodyPr anchor="t" rtlCol="false" tIns="0" lIns="0" bIns="0" rIns="0">
              <a:spAutoFit/>
            </a:bodyPr>
            <a:lstStyle/>
            <a:p>
              <a:pPr algn="ctr">
                <a:lnSpc>
                  <a:spcPts val="7805"/>
                </a:lnSpc>
              </a:pPr>
              <a:r>
                <a:rPr lang="en-US" sz="5575">
                  <a:solidFill>
                    <a:srgbClr val="000000"/>
                  </a:solidFill>
                  <a:latin typeface="Open Sans Bold"/>
                </a:rPr>
                <a:t>19</a:t>
              </a:r>
            </a:p>
          </p:txBody>
        </p:sp>
      </p:grpSp>
      <p:sp>
        <p:nvSpPr>
          <p:cNvPr name="TextBox 10" id="10"/>
          <p:cNvSpPr txBox="true"/>
          <p:nvPr/>
        </p:nvSpPr>
        <p:spPr>
          <a:xfrm rot="0">
            <a:off x="2553980" y="866775"/>
            <a:ext cx="13180039" cy="1450843"/>
          </a:xfrm>
          <a:prstGeom prst="rect">
            <a:avLst/>
          </a:prstGeom>
        </p:spPr>
        <p:txBody>
          <a:bodyPr anchor="t" rtlCol="false" tIns="0" lIns="0" bIns="0" rIns="0">
            <a:spAutoFit/>
          </a:bodyPr>
          <a:lstStyle/>
          <a:p>
            <a:pPr algn="ctr">
              <a:lnSpc>
                <a:spcPts val="11899"/>
              </a:lnSpc>
            </a:pPr>
            <a:r>
              <a:rPr lang="en-US" sz="8499">
                <a:solidFill>
                  <a:srgbClr val="000000"/>
                </a:solidFill>
                <a:latin typeface="Alatsi"/>
              </a:rPr>
              <a:t>TRIỂN KHAI</a:t>
            </a:r>
          </a:p>
        </p:txBody>
      </p:sp>
      <p:sp>
        <p:nvSpPr>
          <p:cNvPr name="Freeform 11" id="11"/>
          <p:cNvSpPr/>
          <p:nvPr/>
        </p:nvSpPr>
        <p:spPr>
          <a:xfrm flipH="false" flipV="false" rot="0">
            <a:off x="14982801" y="6379649"/>
            <a:ext cx="7315200" cy="2477783"/>
          </a:xfrm>
          <a:custGeom>
            <a:avLst/>
            <a:gdLst/>
            <a:ahLst/>
            <a:cxnLst/>
            <a:rect r="r" b="b" t="t" l="l"/>
            <a:pathLst>
              <a:path h="2477783" w="7315200">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2" id="12"/>
          <p:cNvSpPr/>
          <p:nvPr/>
        </p:nvSpPr>
        <p:spPr>
          <a:xfrm flipH="false" flipV="false" rot="0">
            <a:off x="-1648907" y="-402279"/>
            <a:ext cx="7315200" cy="2477783"/>
          </a:xfrm>
          <a:custGeom>
            <a:avLst/>
            <a:gdLst/>
            <a:ahLst/>
            <a:cxnLst/>
            <a:rect r="r" b="b" t="t" l="l"/>
            <a:pathLst>
              <a:path h="2477783" w="7315200">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3" id="13"/>
          <p:cNvSpPr/>
          <p:nvPr/>
        </p:nvSpPr>
        <p:spPr>
          <a:xfrm flipH="false" flipV="false" rot="0">
            <a:off x="3096488" y="5370771"/>
            <a:ext cx="11886313" cy="4467737"/>
          </a:xfrm>
          <a:custGeom>
            <a:avLst/>
            <a:gdLst/>
            <a:ahLst/>
            <a:cxnLst/>
            <a:rect r="r" b="b" t="t" l="l"/>
            <a:pathLst>
              <a:path h="4467737" w="11886313">
                <a:moveTo>
                  <a:pt x="0" y="0"/>
                </a:moveTo>
                <a:lnTo>
                  <a:pt x="11886313" y="0"/>
                </a:lnTo>
                <a:lnTo>
                  <a:pt x="11886313" y="4467736"/>
                </a:lnTo>
                <a:lnTo>
                  <a:pt x="0" y="4467736"/>
                </a:lnTo>
                <a:lnTo>
                  <a:pt x="0" y="0"/>
                </a:lnTo>
                <a:close/>
              </a:path>
            </a:pathLst>
          </a:custGeom>
          <a:blipFill>
            <a:blip r:embed="rId4"/>
            <a:stretch>
              <a:fillRect l="0" t="0" r="0" b="0"/>
            </a:stretch>
          </a:blipFill>
        </p:spPr>
      </p:sp>
      <p:sp>
        <p:nvSpPr>
          <p:cNvPr name="TextBox 14" id="14"/>
          <p:cNvSpPr txBox="true"/>
          <p:nvPr/>
        </p:nvSpPr>
        <p:spPr>
          <a:xfrm rot="0">
            <a:off x="534819" y="2231893"/>
            <a:ext cx="17218363" cy="3670732"/>
          </a:xfrm>
          <a:prstGeom prst="rect">
            <a:avLst/>
          </a:prstGeom>
        </p:spPr>
        <p:txBody>
          <a:bodyPr anchor="t" rtlCol="false" tIns="0" lIns="0" bIns="0" rIns="0">
            <a:spAutoFit/>
          </a:bodyPr>
          <a:lstStyle/>
          <a:p>
            <a:pPr algn="l">
              <a:lnSpc>
                <a:spcPts val="5852"/>
              </a:lnSpc>
            </a:pPr>
            <a:r>
              <a:rPr lang="en-US" sz="4180">
                <a:solidFill>
                  <a:srgbClr val="000000"/>
                </a:solidFill>
                <a:latin typeface="Alatsi"/>
              </a:rPr>
              <a:t>Tiến hành huấn luyện và đánh giá trên 4 mô hình là RandomForestClassifier, LGBMClassifier, ExtraTreesClassifier, DecisionTreeClassifier cho toàn bộ tất cả các feature trích xuất được (1435 đặc trưng). Đánh giá về Accuracy, Precision, Recall, F1, ROC-AUC, Time.     </a:t>
            </a:r>
          </a:p>
          <a:p>
            <a:pPr algn="l">
              <a:lnSpc>
                <a:spcPts val="5852"/>
              </a:lnSpc>
            </a:pP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sp>
        <p:nvSpPr>
          <p:cNvPr name="TextBox 2" id="2"/>
          <p:cNvSpPr txBox="true"/>
          <p:nvPr/>
        </p:nvSpPr>
        <p:spPr>
          <a:xfrm rot="0">
            <a:off x="5807761" y="9781357"/>
            <a:ext cx="6882108" cy="464820"/>
          </a:xfrm>
          <a:prstGeom prst="rect">
            <a:avLst/>
          </a:prstGeom>
        </p:spPr>
        <p:txBody>
          <a:bodyPr anchor="t" rtlCol="false" tIns="0" lIns="0" bIns="0" rIns="0">
            <a:spAutoFit/>
          </a:bodyPr>
          <a:lstStyle/>
          <a:p>
            <a:pPr algn="ctr">
              <a:lnSpc>
                <a:spcPts val="3779"/>
              </a:lnSpc>
            </a:pPr>
            <a:r>
              <a:rPr lang="en-US" sz="2700">
                <a:solidFill>
                  <a:srgbClr val="000000"/>
                </a:solidFill>
                <a:latin typeface="Alatsi"/>
              </a:rPr>
              <a:t>GROUP 01</a:t>
            </a:r>
          </a:p>
        </p:txBody>
      </p:sp>
      <p:sp>
        <p:nvSpPr>
          <p:cNvPr name="AutoShape 3" id="3"/>
          <p:cNvSpPr/>
          <p:nvPr/>
        </p:nvSpPr>
        <p:spPr>
          <a:xfrm>
            <a:off x="-155785" y="10042342"/>
            <a:ext cx="7105264" cy="19050"/>
          </a:xfrm>
          <a:prstGeom prst="line">
            <a:avLst/>
          </a:prstGeom>
          <a:ln cap="flat" w="114300">
            <a:solidFill>
              <a:srgbClr val="9FC3D0"/>
            </a:solidFill>
            <a:prstDash val="solid"/>
            <a:headEnd type="none" len="sm" w="sm"/>
            <a:tailEnd type="none" len="sm" w="sm"/>
          </a:ln>
        </p:spPr>
      </p:sp>
      <p:sp>
        <p:nvSpPr>
          <p:cNvPr name="AutoShape 4" id="4"/>
          <p:cNvSpPr/>
          <p:nvPr/>
        </p:nvSpPr>
        <p:spPr>
          <a:xfrm>
            <a:off x="11534983" y="10042342"/>
            <a:ext cx="7105264" cy="19050"/>
          </a:xfrm>
          <a:prstGeom prst="line">
            <a:avLst/>
          </a:prstGeom>
          <a:ln cap="flat" w="114300">
            <a:solidFill>
              <a:srgbClr val="9FC3D0"/>
            </a:solidFill>
            <a:prstDash val="solid"/>
            <a:headEnd type="none" len="sm" w="sm"/>
            <a:tailEnd type="none" len="sm" w="sm"/>
          </a:ln>
        </p:spPr>
      </p:sp>
      <p:grpSp>
        <p:nvGrpSpPr>
          <p:cNvPr name="Group 5" id="5"/>
          <p:cNvGrpSpPr/>
          <p:nvPr/>
        </p:nvGrpSpPr>
        <p:grpSpPr>
          <a:xfrm rot="0">
            <a:off x="15859155" y="0"/>
            <a:ext cx="1562612" cy="1673225"/>
            <a:chOff x="0" y="0"/>
            <a:chExt cx="2083482" cy="2230967"/>
          </a:xfrm>
        </p:grpSpPr>
        <p:grpSp>
          <p:nvGrpSpPr>
            <p:cNvPr name="Group 6" id="6"/>
            <p:cNvGrpSpPr/>
            <p:nvPr/>
          </p:nvGrpSpPr>
          <p:grpSpPr>
            <a:xfrm rot="0">
              <a:off x="75599" y="0"/>
              <a:ext cx="1932284" cy="2230967"/>
              <a:chOff x="0" y="0"/>
              <a:chExt cx="703982" cy="812800"/>
            </a:xfrm>
          </p:grpSpPr>
          <p:sp>
            <p:nvSpPr>
              <p:cNvPr name="Freeform 7" id="7"/>
              <p:cNvSpPr/>
              <p:nvPr/>
            </p:nvSpPr>
            <p:spPr>
              <a:xfrm flipH="false" flipV="false" rot="0">
                <a:off x="0" y="0"/>
                <a:ext cx="703982" cy="812800"/>
              </a:xfrm>
              <a:custGeom>
                <a:avLst/>
                <a:gdLst/>
                <a:ahLst/>
                <a:cxnLst/>
                <a:rect r="r" b="b" t="t" l="l"/>
                <a:pathLst>
                  <a:path h="812800" w="703982">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sp>
          <p:sp>
            <p:nvSpPr>
              <p:cNvPr name="TextBox 8" id="8"/>
              <p:cNvSpPr txBox="true"/>
              <p:nvPr/>
            </p:nvSpPr>
            <p:spPr>
              <a:xfrm>
                <a:off x="0" y="-47625"/>
                <a:ext cx="703982" cy="733425"/>
              </a:xfrm>
              <a:prstGeom prst="rect">
                <a:avLst/>
              </a:prstGeom>
            </p:spPr>
            <p:txBody>
              <a:bodyPr anchor="ctr" rtlCol="false" tIns="50800" lIns="50800" bIns="50800" rIns="50800"/>
              <a:lstStyle/>
              <a:p>
                <a:pPr algn="ctr">
                  <a:lnSpc>
                    <a:spcPts val="2659"/>
                  </a:lnSpc>
                </a:pPr>
              </a:p>
            </p:txBody>
          </p:sp>
        </p:grpSp>
        <p:sp>
          <p:nvSpPr>
            <p:cNvPr name="TextBox 9" id="9"/>
            <p:cNvSpPr txBox="true"/>
            <p:nvPr/>
          </p:nvSpPr>
          <p:spPr>
            <a:xfrm rot="0">
              <a:off x="0" y="437582"/>
              <a:ext cx="2083482" cy="1241424"/>
            </a:xfrm>
            <a:prstGeom prst="rect">
              <a:avLst/>
            </a:prstGeom>
          </p:spPr>
          <p:txBody>
            <a:bodyPr anchor="t" rtlCol="false" tIns="0" lIns="0" bIns="0" rIns="0">
              <a:spAutoFit/>
            </a:bodyPr>
            <a:lstStyle/>
            <a:p>
              <a:pPr algn="ctr">
                <a:lnSpc>
                  <a:spcPts val="7805"/>
                </a:lnSpc>
              </a:pPr>
              <a:r>
                <a:rPr lang="en-US" sz="5575">
                  <a:solidFill>
                    <a:srgbClr val="000000"/>
                  </a:solidFill>
                  <a:latin typeface="Open Sans Bold"/>
                </a:rPr>
                <a:t>20</a:t>
              </a:r>
            </a:p>
          </p:txBody>
        </p:sp>
      </p:grpSp>
      <p:sp>
        <p:nvSpPr>
          <p:cNvPr name="TextBox 10" id="10"/>
          <p:cNvSpPr txBox="true"/>
          <p:nvPr/>
        </p:nvSpPr>
        <p:spPr>
          <a:xfrm rot="0">
            <a:off x="2553980" y="866775"/>
            <a:ext cx="13180039" cy="1450843"/>
          </a:xfrm>
          <a:prstGeom prst="rect">
            <a:avLst/>
          </a:prstGeom>
        </p:spPr>
        <p:txBody>
          <a:bodyPr anchor="t" rtlCol="false" tIns="0" lIns="0" bIns="0" rIns="0">
            <a:spAutoFit/>
          </a:bodyPr>
          <a:lstStyle/>
          <a:p>
            <a:pPr algn="ctr">
              <a:lnSpc>
                <a:spcPts val="11899"/>
              </a:lnSpc>
            </a:pPr>
            <a:r>
              <a:rPr lang="en-US" sz="8499">
                <a:solidFill>
                  <a:srgbClr val="000000"/>
                </a:solidFill>
                <a:latin typeface="Alatsi"/>
              </a:rPr>
              <a:t>TRIỂN KHAI</a:t>
            </a:r>
          </a:p>
        </p:txBody>
      </p:sp>
      <p:sp>
        <p:nvSpPr>
          <p:cNvPr name="Freeform 11" id="11"/>
          <p:cNvSpPr/>
          <p:nvPr/>
        </p:nvSpPr>
        <p:spPr>
          <a:xfrm flipH="false" flipV="false" rot="0">
            <a:off x="14982801" y="6379649"/>
            <a:ext cx="7315200" cy="2477783"/>
          </a:xfrm>
          <a:custGeom>
            <a:avLst/>
            <a:gdLst/>
            <a:ahLst/>
            <a:cxnLst/>
            <a:rect r="r" b="b" t="t" l="l"/>
            <a:pathLst>
              <a:path h="2477783" w="7315200">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2" id="12"/>
          <p:cNvSpPr/>
          <p:nvPr/>
        </p:nvSpPr>
        <p:spPr>
          <a:xfrm flipH="false" flipV="false" rot="0">
            <a:off x="-1648907" y="-402279"/>
            <a:ext cx="7315200" cy="2477783"/>
          </a:xfrm>
          <a:custGeom>
            <a:avLst/>
            <a:gdLst/>
            <a:ahLst/>
            <a:cxnLst/>
            <a:rect r="r" b="b" t="t" l="l"/>
            <a:pathLst>
              <a:path h="2477783" w="7315200">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3" id="13"/>
          <p:cNvSpPr/>
          <p:nvPr/>
        </p:nvSpPr>
        <p:spPr>
          <a:xfrm flipH="false" flipV="false" rot="0">
            <a:off x="1963479" y="2858154"/>
            <a:ext cx="14361042" cy="5999279"/>
          </a:xfrm>
          <a:custGeom>
            <a:avLst/>
            <a:gdLst/>
            <a:ahLst/>
            <a:cxnLst/>
            <a:rect r="r" b="b" t="t" l="l"/>
            <a:pathLst>
              <a:path h="5999279" w="14361042">
                <a:moveTo>
                  <a:pt x="0" y="0"/>
                </a:moveTo>
                <a:lnTo>
                  <a:pt x="14361042" y="0"/>
                </a:lnTo>
                <a:lnTo>
                  <a:pt x="14361042" y="5999278"/>
                </a:lnTo>
                <a:lnTo>
                  <a:pt x="0" y="5999278"/>
                </a:lnTo>
                <a:lnTo>
                  <a:pt x="0" y="0"/>
                </a:lnTo>
                <a:close/>
              </a:path>
            </a:pathLst>
          </a:custGeom>
          <a:blipFill>
            <a:blip r:embed="rId4"/>
            <a:stretch>
              <a:fillRect l="0" t="0" r="0" b="0"/>
            </a:stretch>
          </a:blipFill>
        </p:spPr>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sp>
        <p:nvSpPr>
          <p:cNvPr name="TextBox 2" id="2"/>
          <p:cNvSpPr txBox="true"/>
          <p:nvPr/>
        </p:nvSpPr>
        <p:spPr>
          <a:xfrm rot="0">
            <a:off x="5807761" y="9781357"/>
            <a:ext cx="6882108" cy="464820"/>
          </a:xfrm>
          <a:prstGeom prst="rect">
            <a:avLst/>
          </a:prstGeom>
        </p:spPr>
        <p:txBody>
          <a:bodyPr anchor="t" rtlCol="false" tIns="0" lIns="0" bIns="0" rIns="0">
            <a:spAutoFit/>
          </a:bodyPr>
          <a:lstStyle/>
          <a:p>
            <a:pPr algn="ctr">
              <a:lnSpc>
                <a:spcPts val="3779"/>
              </a:lnSpc>
            </a:pPr>
            <a:r>
              <a:rPr lang="en-US" sz="2700">
                <a:solidFill>
                  <a:srgbClr val="000000"/>
                </a:solidFill>
                <a:latin typeface="Alatsi"/>
              </a:rPr>
              <a:t>GROUP 01</a:t>
            </a:r>
          </a:p>
        </p:txBody>
      </p:sp>
      <p:sp>
        <p:nvSpPr>
          <p:cNvPr name="AutoShape 3" id="3"/>
          <p:cNvSpPr/>
          <p:nvPr/>
        </p:nvSpPr>
        <p:spPr>
          <a:xfrm>
            <a:off x="-155785" y="10042342"/>
            <a:ext cx="7105264" cy="19050"/>
          </a:xfrm>
          <a:prstGeom prst="line">
            <a:avLst/>
          </a:prstGeom>
          <a:ln cap="flat" w="114300">
            <a:solidFill>
              <a:srgbClr val="9FC3D0"/>
            </a:solidFill>
            <a:prstDash val="solid"/>
            <a:headEnd type="none" len="sm" w="sm"/>
            <a:tailEnd type="none" len="sm" w="sm"/>
          </a:ln>
        </p:spPr>
      </p:sp>
      <p:sp>
        <p:nvSpPr>
          <p:cNvPr name="AutoShape 4" id="4"/>
          <p:cNvSpPr/>
          <p:nvPr/>
        </p:nvSpPr>
        <p:spPr>
          <a:xfrm>
            <a:off x="11534983" y="10042342"/>
            <a:ext cx="7105264" cy="19050"/>
          </a:xfrm>
          <a:prstGeom prst="line">
            <a:avLst/>
          </a:prstGeom>
          <a:ln cap="flat" w="114300">
            <a:solidFill>
              <a:srgbClr val="9FC3D0"/>
            </a:solidFill>
            <a:prstDash val="solid"/>
            <a:headEnd type="none" len="sm" w="sm"/>
            <a:tailEnd type="none" len="sm" w="sm"/>
          </a:ln>
        </p:spPr>
      </p:sp>
      <p:grpSp>
        <p:nvGrpSpPr>
          <p:cNvPr name="Group 5" id="5"/>
          <p:cNvGrpSpPr/>
          <p:nvPr/>
        </p:nvGrpSpPr>
        <p:grpSpPr>
          <a:xfrm rot="0">
            <a:off x="15859155" y="0"/>
            <a:ext cx="1562612" cy="1673225"/>
            <a:chOff x="0" y="0"/>
            <a:chExt cx="2083482" cy="2230967"/>
          </a:xfrm>
        </p:grpSpPr>
        <p:grpSp>
          <p:nvGrpSpPr>
            <p:cNvPr name="Group 6" id="6"/>
            <p:cNvGrpSpPr/>
            <p:nvPr/>
          </p:nvGrpSpPr>
          <p:grpSpPr>
            <a:xfrm rot="0">
              <a:off x="75599" y="0"/>
              <a:ext cx="1932284" cy="2230967"/>
              <a:chOff x="0" y="0"/>
              <a:chExt cx="703982" cy="812800"/>
            </a:xfrm>
          </p:grpSpPr>
          <p:sp>
            <p:nvSpPr>
              <p:cNvPr name="Freeform 7" id="7"/>
              <p:cNvSpPr/>
              <p:nvPr/>
            </p:nvSpPr>
            <p:spPr>
              <a:xfrm flipH="false" flipV="false" rot="0">
                <a:off x="0" y="0"/>
                <a:ext cx="703982" cy="812800"/>
              </a:xfrm>
              <a:custGeom>
                <a:avLst/>
                <a:gdLst/>
                <a:ahLst/>
                <a:cxnLst/>
                <a:rect r="r" b="b" t="t" l="l"/>
                <a:pathLst>
                  <a:path h="812800" w="703982">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sp>
          <p:sp>
            <p:nvSpPr>
              <p:cNvPr name="TextBox 8" id="8"/>
              <p:cNvSpPr txBox="true"/>
              <p:nvPr/>
            </p:nvSpPr>
            <p:spPr>
              <a:xfrm>
                <a:off x="0" y="-47625"/>
                <a:ext cx="703982" cy="733425"/>
              </a:xfrm>
              <a:prstGeom prst="rect">
                <a:avLst/>
              </a:prstGeom>
            </p:spPr>
            <p:txBody>
              <a:bodyPr anchor="ctr" rtlCol="false" tIns="50800" lIns="50800" bIns="50800" rIns="50800"/>
              <a:lstStyle/>
              <a:p>
                <a:pPr algn="ctr">
                  <a:lnSpc>
                    <a:spcPts val="2659"/>
                  </a:lnSpc>
                </a:pPr>
              </a:p>
            </p:txBody>
          </p:sp>
        </p:grpSp>
        <p:sp>
          <p:nvSpPr>
            <p:cNvPr name="TextBox 9" id="9"/>
            <p:cNvSpPr txBox="true"/>
            <p:nvPr/>
          </p:nvSpPr>
          <p:spPr>
            <a:xfrm rot="0">
              <a:off x="0" y="437582"/>
              <a:ext cx="2083482" cy="1241424"/>
            </a:xfrm>
            <a:prstGeom prst="rect">
              <a:avLst/>
            </a:prstGeom>
          </p:spPr>
          <p:txBody>
            <a:bodyPr anchor="t" rtlCol="false" tIns="0" lIns="0" bIns="0" rIns="0">
              <a:spAutoFit/>
            </a:bodyPr>
            <a:lstStyle/>
            <a:p>
              <a:pPr algn="ctr">
                <a:lnSpc>
                  <a:spcPts val="7805"/>
                </a:lnSpc>
              </a:pPr>
              <a:r>
                <a:rPr lang="en-US" sz="5575">
                  <a:solidFill>
                    <a:srgbClr val="000000"/>
                  </a:solidFill>
                  <a:latin typeface="Open Sans Bold"/>
                </a:rPr>
                <a:t>21</a:t>
              </a:r>
            </a:p>
          </p:txBody>
        </p:sp>
      </p:grpSp>
      <p:sp>
        <p:nvSpPr>
          <p:cNvPr name="TextBox 10" id="10"/>
          <p:cNvSpPr txBox="true"/>
          <p:nvPr/>
        </p:nvSpPr>
        <p:spPr>
          <a:xfrm rot="0">
            <a:off x="2553980" y="866775"/>
            <a:ext cx="13180039" cy="1450843"/>
          </a:xfrm>
          <a:prstGeom prst="rect">
            <a:avLst/>
          </a:prstGeom>
        </p:spPr>
        <p:txBody>
          <a:bodyPr anchor="t" rtlCol="false" tIns="0" lIns="0" bIns="0" rIns="0">
            <a:spAutoFit/>
          </a:bodyPr>
          <a:lstStyle/>
          <a:p>
            <a:pPr algn="ctr">
              <a:lnSpc>
                <a:spcPts val="11899"/>
              </a:lnSpc>
            </a:pPr>
            <a:r>
              <a:rPr lang="en-US" sz="8499">
                <a:solidFill>
                  <a:srgbClr val="000000"/>
                </a:solidFill>
                <a:latin typeface="Alatsi"/>
              </a:rPr>
              <a:t>TRIỂN KHAI</a:t>
            </a:r>
          </a:p>
        </p:txBody>
      </p:sp>
      <p:sp>
        <p:nvSpPr>
          <p:cNvPr name="Freeform 11" id="11"/>
          <p:cNvSpPr/>
          <p:nvPr/>
        </p:nvSpPr>
        <p:spPr>
          <a:xfrm flipH="false" flipV="false" rot="0">
            <a:off x="14982801" y="6379649"/>
            <a:ext cx="7315200" cy="2477783"/>
          </a:xfrm>
          <a:custGeom>
            <a:avLst/>
            <a:gdLst/>
            <a:ahLst/>
            <a:cxnLst/>
            <a:rect r="r" b="b" t="t" l="l"/>
            <a:pathLst>
              <a:path h="2477783" w="7315200">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2" id="12"/>
          <p:cNvSpPr/>
          <p:nvPr/>
        </p:nvSpPr>
        <p:spPr>
          <a:xfrm flipH="false" flipV="false" rot="0">
            <a:off x="-1648907" y="-402279"/>
            <a:ext cx="7315200" cy="2477783"/>
          </a:xfrm>
          <a:custGeom>
            <a:avLst/>
            <a:gdLst/>
            <a:ahLst/>
            <a:cxnLst/>
            <a:rect r="r" b="b" t="t" l="l"/>
            <a:pathLst>
              <a:path h="2477783" w="7315200">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3" id="13"/>
          <p:cNvSpPr/>
          <p:nvPr/>
        </p:nvSpPr>
        <p:spPr>
          <a:xfrm flipH="false" flipV="false" rot="0">
            <a:off x="3200844" y="2075504"/>
            <a:ext cx="11886313" cy="3934452"/>
          </a:xfrm>
          <a:custGeom>
            <a:avLst/>
            <a:gdLst/>
            <a:ahLst/>
            <a:cxnLst/>
            <a:rect r="r" b="b" t="t" l="l"/>
            <a:pathLst>
              <a:path h="3934452" w="11886313">
                <a:moveTo>
                  <a:pt x="0" y="0"/>
                </a:moveTo>
                <a:lnTo>
                  <a:pt x="11886312" y="0"/>
                </a:lnTo>
                <a:lnTo>
                  <a:pt x="11886312" y="3934453"/>
                </a:lnTo>
                <a:lnTo>
                  <a:pt x="0" y="3934453"/>
                </a:lnTo>
                <a:lnTo>
                  <a:pt x="0" y="0"/>
                </a:lnTo>
                <a:close/>
              </a:path>
            </a:pathLst>
          </a:custGeom>
          <a:blipFill>
            <a:blip r:embed="rId4"/>
            <a:stretch>
              <a:fillRect l="0" t="0" r="0" b="0"/>
            </a:stretch>
          </a:blipFill>
        </p:spPr>
      </p:sp>
      <p:sp>
        <p:nvSpPr>
          <p:cNvPr name="Freeform 14" id="14"/>
          <p:cNvSpPr/>
          <p:nvPr/>
        </p:nvSpPr>
        <p:spPr>
          <a:xfrm flipH="false" flipV="false" rot="0">
            <a:off x="3485527" y="6089621"/>
            <a:ext cx="11316947" cy="3669221"/>
          </a:xfrm>
          <a:custGeom>
            <a:avLst/>
            <a:gdLst/>
            <a:ahLst/>
            <a:cxnLst/>
            <a:rect r="r" b="b" t="t" l="l"/>
            <a:pathLst>
              <a:path h="3669221" w="11316947">
                <a:moveTo>
                  <a:pt x="0" y="0"/>
                </a:moveTo>
                <a:lnTo>
                  <a:pt x="11316946" y="0"/>
                </a:lnTo>
                <a:lnTo>
                  <a:pt x="11316946" y="3669222"/>
                </a:lnTo>
                <a:lnTo>
                  <a:pt x="0" y="3669222"/>
                </a:lnTo>
                <a:lnTo>
                  <a:pt x="0" y="0"/>
                </a:lnTo>
                <a:close/>
              </a:path>
            </a:pathLst>
          </a:custGeom>
          <a:blipFill>
            <a:blip r:embed="rId5"/>
            <a:stretch>
              <a:fillRect l="0" t="0" r="0" b="0"/>
            </a:stretch>
          </a:blipFill>
        </p:spPr>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sp>
        <p:nvSpPr>
          <p:cNvPr name="TextBox 2" id="2"/>
          <p:cNvSpPr txBox="true"/>
          <p:nvPr/>
        </p:nvSpPr>
        <p:spPr>
          <a:xfrm rot="0">
            <a:off x="5807761" y="9661033"/>
            <a:ext cx="6882108" cy="464820"/>
          </a:xfrm>
          <a:prstGeom prst="rect">
            <a:avLst/>
          </a:prstGeom>
        </p:spPr>
        <p:txBody>
          <a:bodyPr anchor="t" rtlCol="false" tIns="0" lIns="0" bIns="0" rIns="0">
            <a:spAutoFit/>
          </a:bodyPr>
          <a:lstStyle/>
          <a:p>
            <a:pPr algn="ctr">
              <a:lnSpc>
                <a:spcPts val="3779"/>
              </a:lnSpc>
            </a:pPr>
            <a:r>
              <a:rPr lang="en-US" sz="2700">
                <a:solidFill>
                  <a:srgbClr val="000000"/>
                </a:solidFill>
                <a:latin typeface="Alatsi"/>
              </a:rPr>
              <a:t>GROUP 01</a:t>
            </a:r>
          </a:p>
        </p:txBody>
      </p:sp>
      <p:sp>
        <p:nvSpPr>
          <p:cNvPr name="AutoShape 3" id="3"/>
          <p:cNvSpPr/>
          <p:nvPr/>
        </p:nvSpPr>
        <p:spPr>
          <a:xfrm>
            <a:off x="-155785" y="9922018"/>
            <a:ext cx="7105264" cy="19050"/>
          </a:xfrm>
          <a:prstGeom prst="line">
            <a:avLst/>
          </a:prstGeom>
          <a:ln cap="flat" w="114300">
            <a:solidFill>
              <a:srgbClr val="9FC3D0"/>
            </a:solidFill>
            <a:prstDash val="solid"/>
            <a:headEnd type="none" len="sm" w="sm"/>
            <a:tailEnd type="none" len="sm" w="sm"/>
          </a:ln>
        </p:spPr>
      </p:sp>
      <p:sp>
        <p:nvSpPr>
          <p:cNvPr name="AutoShape 4" id="4"/>
          <p:cNvSpPr/>
          <p:nvPr/>
        </p:nvSpPr>
        <p:spPr>
          <a:xfrm>
            <a:off x="11534983" y="9922018"/>
            <a:ext cx="7105264" cy="19050"/>
          </a:xfrm>
          <a:prstGeom prst="line">
            <a:avLst/>
          </a:prstGeom>
          <a:ln cap="flat" w="114300">
            <a:solidFill>
              <a:srgbClr val="9FC3D0"/>
            </a:solidFill>
            <a:prstDash val="solid"/>
            <a:headEnd type="none" len="sm" w="sm"/>
            <a:tailEnd type="none" len="sm" w="sm"/>
          </a:ln>
        </p:spPr>
      </p:sp>
      <p:grpSp>
        <p:nvGrpSpPr>
          <p:cNvPr name="Group 5" id="5"/>
          <p:cNvGrpSpPr/>
          <p:nvPr/>
        </p:nvGrpSpPr>
        <p:grpSpPr>
          <a:xfrm rot="0">
            <a:off x="15859155" y="-120324"/>
            <a:ext cx="1562612" cy="1673225"/>
            <a:chOff x="0" y="0"/>
            <a:chExt cx="2083482" cy="2230967"/>
          </a:xfrm>
        </p:grpSpPr>
        <p:grpSp>
          <p:nvGrpSpPr>
            <p:cNvPr name="Group 6" id="6"/>
            <p:cNvGrpSpPr/>
            <p:nvPr/>
          </p:nvGrpSpPr>
          <p:grpSpPr>
            <a:xfrm rot="0">
              <a:off x="75599" y="0"/>
              <a:ext cx="1932284" cy="2230967"/>
              <a:chOff x="0" y="0"/>
              <a:chExt cx="703982" cy="812800"/>
            </a:xfrm>
          </p:grpSpPr>
          <p:sp>
            <p:nvSpPr>
              <p:cNvPr name="Freeform 7" id="7"/>
              <p:cNvSpPr/>
              <p:nvPr/>
            </p:nvSpPr>
            <p:spPr>
              <a:xfrm flipH="false" flipV="false" rot="0">
                <a:off x="0" y="0"/>
                <a:ext cx="703982" cy="812800"/>
              </a:xfrm>
              <a:custGeom>
                <a:avLst/>
                <a:gdLst/>
                <a:ahLst/>
                <a:cxnLst/>
                <a:rect r="r" b="b" t="t" l="l"/>
                <a:pathLst>
                  <a:path h="812800" w="703982">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sp>
          <p:sp>
            <p:nvSpPr>
              <p:cNvPr name="TextBox 8" id="8"/>
              <p:cNvSpPr txBox="true"/>
              <p:nvPr/>
            </p:nvSpPr>
            <p:spPr>
              <a:xfrm>
                <a:off x="0" y="-47625"/>
                <a:ext cx="703982" cy="733425"/>
              </a:xfrm>
              <a:prstGeom prst="rect">
                <a:avLst/>
              </a:prstGeom>
            </p:spPr>
            <p:txBody>
              <a:bodyPr anchor="ctr" rtlCol="false" tIns="50800" lIns="50800" bIns="50800" rIns="50800"/>
              <a:lstStyle/>
              <a:p>
                <a:pPr algn="ctr">
                  <a:lnSpc>
                    <a:spcPts val="2659"/>
                  </a:lnSpc>
                </a:pPr>
              </a:p>
            </p:txBody>
          </p:sp>
        </p:grpSp>
        <p:sp>
          <p:nvSpPr>
            <p:cNvPr name="TextBox 9" id="9"/>
            <p:cNvSpPr txBox="true"/>
            <p:nvPr/>
          </p:nvSpPr>
          <p:spPr>
            <a:xfrm rot="0">
              <a:off x="0" y="437582"/>
              <a:ext cx="2083482" cy="1241424"/>
            </a:xfrm>
            <a:prstGeom prst="rect">
              <a:avLst/>
            </a:prstGeom>
          </p:spPr>
          <p:txBody>
            <a:bodyPr anchor="t" rtlCol="false" tIns="0" lIns="0" bIns="0" rIns="0">
              <a:spAutoFit/>
            </a:bodyPr>
            <a:lstStyle/>
            <a:p>
              <a:pPr algn="ctr">
                <a:lnSpc>
                  <a:spcPts val="7805"/>
                </a:lnSpc>
              </a:pPr>
              <a:r>
                <a:rPr lang="en-US" sz="5575">
                  <a:solidFill>
                    <a:srgbClr val="000000"/>
                  </a:solidFill>
                  <a:latin typeface="Open Sans Bold"/>
                </a:rPr>
                <a:t>22</a:t>
              </a:r>
            </a:p>
          </p:txBody>
        </p:sp>
      </p:grpSp>
      <p:sp>
        <p:nvSpPr>
          <p:cNvPr name="TextBox 10" id="10"/>
          <p:cNvSpPr txBox="true"/>
          <p:nvPr/>
        </p:nvSpPr>
        <p:spPr>
          <a:xfrm rot="0">
            <a:off x="2553980" y="746451"/>
            <a:ext cx="13180039" cy="1450843"/>
          </a:xfrm>
          <a:prstGeom prst="rect">
            <a:avLst/>
          </a:prstGeom>
        </p:spPr>
        <p:txBody>
          <a:bodyPr anchor="t" rtlCol="false" tIns="0" lIns="0" bIns="0" rIns="0">
            <a:spAutoFit/>
          </a:bodyPr>
          <a:lstStyle/>
          <a:p>
            <a:pPr algn="ctr">
              <a:lnSpc>
                <a:spcPts val="11899"/>
              </a:lnSpc>
            </a:pPr>
            <a:r>
              <a:rPr lang="en-US" sz="8499">
                <a:solidFill>
                  <a:srgbClr val="000000"/>
                </a:solidFill>
                <a:latin typeface="Alatsi"/>
              </a:rPr>
              <a:t>TRIỂN KHAI</a:t>
            </a:r>
          </a:p>
        </p:txBody>
      </p:sp>
      <p:sp>
        <p:nvSpPr>
          <p:cNvPr name="Freeform 11" id="11"/>
          <p:cNvSpPr/>
          <p:nvPr/>
        </p:nvSpPr>
        <p:spPr>
          <a:xfrm flipH="false" flipV="false" rot="0">
            <a:off x="14982801" y="6259325"/>
            <a:ext cx="7315200" cy="2477783"/>
          </a:xfrm>
          <a:custGeom>
            <a:avLst/>
            <a:gdLst/>
            <a:ahLst/>
            <a:cxnLst/>
            <a:rect r="r" b="b" t="t" l="l"/>
            <a:pathLst>
              <a:path h="2477783" w="7315200">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2" id="12"/>
          <p:cNvSpPr/>
          <p:nvPr/>
        </p:nvSpPr>
        <p:spPr>
          <a:xfrm flipH="false" flipV="false" rot="0">
            <a:off x="-1648907" y="-522603"/>
            <a:ext cx="7315200" cy="2477783"/>
          </a:xfrm>
          <a:custGeom>
            <a:avLst/>
            <a:gdLst/>
            <a:ahLst/>
            <a:cxnLst/>
            <a:rect r="r" b="b" t="t" l="l"/>
            <a:pathLst>
              <a:path h="2477783" w="7315200">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3" id="13"/>
          <p:cNvSpPr/>
          <p:nvPr/>
        </p:nvSpPr>
        <p:spPr>
          <a:xfrm flipH="false" flipV="false" rot="0">
            <a:off x="372047" y="3720822"/>
            <a:ext cx="13180039" cy="5077005"/>
          </a:xfrm>
          <a:custGeom>
            <a:avLst/>
            <a:gdLst/>
            <a:ahLst/>
            <a:cxnLst/>
            <a:rect r="r" b="b" t="t" l="l"/>
            <a:pathLst>
              <a:path h="5077005" w="13180039">
                <a:moveTo>
                  <a:pt x="0" y="0"/>
                </a:moveTo>
                <a:lnTo>
                  <a:pt x="13180039" y="0"/>
                </a:lnTo>
                <a:lnTo>
                  <a:pt x="13180039" y="5077005"/>
                </a:lnTo>
                <a:lnTo>
                  <a:pt x="0" y="5077005"/>
                </a:lnTo>
                <a:lnTo>
                  <a:pt x="0" y="0"/>
                </a:lnTo>
                <a:close/>
              </a:path>
            </a:pathLst>
          </a:custGeom>
          <a:blipFill>
            <a:blip r:embed="rId4"/>
            <a:stretch>
              <a:fillRect l="0" t="0" r="0" b="0"/>
            </a:stretch>
          </a:blipFill>
        </p:spPr>
      </p:sp>
      <p:sp>
        <p:nvSpPr>
          <p:cNvPr name="TextBox 14" id="14"/>
          <p:cNvSpPr txBox="true"/>
          <p:nvPr/>
        </p:nvSpPr>
        <p:spPr>
          <a:xfrm rot="0">
            <a:off x="372047" y="2027884"/>
            <a:ext cx="16887253" cy="2194257"/>
          </a:xfrm>
          <a:prstGeom prst="rect">
            <a:avLst/>
          </a:prstGeom>
        </p:spPr>
        <p:txBody>
          <a:bodyPr anchor="t" rtlCol="false" tIns="0" lIns="0" bIns="0" rIns="0">
            <a:spAutoFit/>
          </a:bodyPr>
          <a:lstStyle/>
          <a:p>
            <a:pPr algn="l">
              <a:lnSpc>
                <a:spcPts val="5852"/>
              </a:lnSpc>
            </a:pPr>
            <a:r>
              <a:rPr lang="en-US" sz="4180">
                <a:solidFill>
                  <a:srgbClr val="000000"/>
                </a:solidFill>
                <a:latin typeface="Alatsi"/>
              </a:rPr>
              <a:t>Thực hiện phương pháp lựa chọn đặc trưng (lựa chọn được 323/1435 đặc trưng)</a:t>
            </a:r>
          </a:p>
          <a:p>
            <a:pPr algn="l">
              <a:lnSpc>
                <a:spcPts val="5852"/>
              </a:lnSpc>
            </a:pPr>
          </a:p>
        </p:txBody>
      </p:sp>
      <p:sp>
        <p:nvSpPr>
          <p:cNvPr name="TextBox 15" id="15"/>
          <p:cNvSpPr txBox="true"/>
          <p:nvPr/>
        </p:nvSpPr>
        <p:spPr>
          <a:xfrm rot="0">
            <a:off x="13552086" y="2986900"/>
            <a:ext cx="4325424" cy="6554887"/>
          </a:xfrm>
          <a:prstGeom prst="rect">
            <a:avLst/>
          </a:prstGeom>
        </p:spPr>
        <p:txBody>
          <a:bodyPr anchor="t" rtlCol="false" tIns="0" lIns="0" bIns="0" rIns="0">
            <a:spAutoFit/>
          </a:bodyPr>
          <a:lstStyle/>
          <a:p>
            <a:pPr algn="l" marL="539749" indent="-269875" lvl="1">
              <a:lnSpc>
                <a:spcPts val="3499"/>
              </a:lnSpc>
              <a:buFont typeface="Arial"/>
              <a:buChar char="•"/>
            </a:pPr>
            <a:r>
              <a:rPr lang="en-US" sz="2499">
                <a:solidFill>
                  <a:srgbClr val="000000"/>
                </a:solidFill>
                <a:latin typeface="Alatsi"/>
              </a:rPr>
              <a:t>ROC AUC được sử dụng làm chỉ số đánh giá hiệu suất của mô hình. Điều này giúp đảm bảo rằng mô hình có khả năng phân biệt tốt giữa các lớp dương tính và âm tính.</a:t>
            </a:r>
          </a:p>
          <a:p>
            <a:pPr algn="l">
              <a:lnSpc>
                <a:spcPts val="3499"/>
              </a:lnSpc>
            </a:pPr>
            <a:r>
              <a:rPr lang="en-US" sz="2499">
                <a:solidFill>
                  <a:srgbClr val="000000"/>
                </a:solidFill>
                <a:latin typeface="Alatsi"/>
              </a:rPr>
              <a:t> </a:t>
            </a:r>
          </a:p>
          <a:p>
            <a:pPr algn="l" marL="539749" indent="-269875" lvl="1">
              <a:lnSpc>
                <a:spcPts val="3499"/>
              </a:lnSpc>
              <a:buFont typeface="Arial"/>
              <a:buChar char="•"/>
            </a:pPr>
            <a:r>
              <a:rPr lang="en-US" sz="2499">
                <a:solidFill>
                  <a:srgbClr val="000000"/>
                </a:solidFill>
                <a:latin typeface="Alatsi"/>
              </a:rPr>
              <a:t>Tiêu chí Gini được sử dụng trong mô hình cây quyết định để tìm ra các điểm phân chia tối ưu, giúp đánh giá chính xác tầm quan trọng của đặc trưng được kiểm tra.</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sp>
        <p:nvSpPr>
          <p:cNvPr name="TextBox 2" id="2"/>
          <p:cNvSpPr txBox="true"/>
          <p:nvPr/>
        </p:nvSpPr>
        <p:spPr>
          <a:xfrm rot="0">
            <a:off x="5807761" y="9781357"/>
            <a:ext cx="6882108" cy="464820"/>
          </a:xfrm>
          <a:prstGeom prst="rect">
            <a:avLst/>
          </a:prstGeom>
        </p:spPr>
        <p:txBody>
          <a:bodyPr anchor="t" rtlCol="false" tIns="0" lIns="0" bIns="0" rIns="0">
            <a:spAutoFit/>
          </a:bodyPr>
          <a:lstStyle/>
          <a:p>
            <a:pPr algn="ctr">
              <a:lnSpc>
                <a:spcPts val="3779"/>
              </a:lnSpc>
            </a:pPr>
            <a:r>
              <a:rPr lang="en-US" sz="2700">
                <a:solidFill>
                  <a:srgbClr val="000000"/>
                </a:solidFill>
                <a:latin typeface="Alatsi"/>
              </a:rPr>
              <a:t>GROUP 01</a:t>
            </a:r>
          </a:p>
        </p:txBody>
      </p:sp>
      <p:sp>
        <p:nvSpPr>
          <p:cNvPr name="AutoShape 3" id="3"/>
          <p:cNvSpPr/>
          <p:nvPr/>
        </p:nvSpPr>
        <p:spPr>
          <a:xfrm>
            <a:off x="-155785" y="10042342"/>
            <a:ext cx="7105264" cy="19050"/>
          </a:xfrm>
          <a:prstGeom prst="line">
            <a:avLst/>
          </a:prstGeom>
          <a:ln cap="flat" w="114300">
            <a:solidFill>
              <a:srgbClr val="9FC3D0"/>
            </a:solidFill>
            <a:prstDash val="solid"/>
            <a:headEnd type="none" len="sm" w="sm"/>
            <a:tailEnd type="none" len="sm" w="sm"/>
          </a:ln>
        </p:spPr>
      </p:sp>
      <p:sp>
        <p:nvSpPr>
          <p:cNvPr name="AutoShape 4" id="4"/>
          <p:cNvSpPr/>
          <p:nvPr/>
        </p:nvSpPr>
        <p:spPr>
          <a:xfrm>
            <a:off x="11534983" y="10042342"/>
            <a:ext cx="7105264" cy="19050"/>
          </a:xfrm>
          <a:prstGeom prst="line">
            <a:avLst/>
          </a:prstGeom>
          <a:ln cap="flat" w="114300">
            <a:solidFill>
              <a:srgbClr val="9FC3D0"/>
            </a:solidFill>
            <a:prstDash val="solid"/>
            <a:headEnd type="none" len="sm" w="sm"/>
            <a:tailEnd type="none" len="sm" w="sm"/>
          </a:ln>
        </p:spPr>
      </p:sp>
      <p:grpSp>
        <p:nvGrpSpPr>
          <p:cNvPr name="Group 5" id="5"/>
          <p:cNvGrpSpPr/>
          <p:nvPr/>
        </p:nvGrpSpPr>
        <p:grpSpPr>
          <a:xfrm rot="0">
            <a:off x="15859155" y="0"/>
            <a:ext cx="1562612" cy="1673225"/>
            <a:chOff x="0" y="0"/>
            <a:chExt cx="2083482" cy="2230967"/>
          </a:xfrm>
        </p:grpSpPr>
        <p:grpSp>
          <p:nvGrpSpPr>
            <p:cNvPr name="Group 6" id="6"/>
            <p:cNvGrpSpPr/>
            <p:nvPr/>
          </p:nvGrpSpPr>
          <p:grpSpPr>
            <a:xfrm rot="0">
              <a:off x="75599" y="0"/>
              <a:ext cx="1932284" cy="2230967"/>
              <a:chOff x="0" y="0"/>
              <a:chExt cx="703982" cy="812800"/>
            </a:xfrm>
          </p:grpSpPr>
          <p:sp>
            <p:nvSpPr>
              <p:cNvPr name="Freeform 7" id="7"/>
              <p:cNvSpPr/>
              <p:nvPr/>
            </p:nvSpPr>
            <p:spPr>
              <a:xfrm flipH="false" flipV="false" rot="0">
                <a:off x="0" y="0"/>
                <a:ext cx="703982" cy="812800"/>
              </a:xfrm>
              <a:custGeom>
                <a:avLst/>
                <a:gdLst/>
                <a:ahLst/>
                <a:cxnLst/>
                <a:rect r="r" b="b" t="t" l="l"/>
                <a:pathLst>
                  <a:path h="812800" w="703982">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sp>
          <p:sp>
            <p:nvSpPr>
              <p:cNvPr name="TextBox 8" id="8"/>
              <p:cNvSpPr txBox="true"/>
              <p:nvPr/>
            </p:nvSpPr>
            <p:spPr>
              <a:xfrm>
                <a:off x="0" y="-47625"/>
                <a:ext cx="703982" cy="733425"/>
              </a:xfrm>
              <a:prstGeom prst="rect">
                <a:avLst/>
              </a:prstGeom>
            </p:spPr>
            <p:txBody>
              <a:bodyPr anchor="ctr" rtlCol="false" tIns="50800" lIns="50800" bIns="50800" rIns="50800"/>
              <a:lstStyle/>
              <a:p>
                <a:pPr algn="ctr">
                  <a:lnSpc>
                    <a:spcPts val="2659"/>
                  </a:lnSpc>
                </a:pPr>
              </a:p>
            </p:txBody>
          </p:sp>
        </p:grpSp>
        <p:sp>
          <p:nvSpPr>
            <p:cNvPr name="TextBox 9" id="9"/>
            <p:cNvSpPr txBox="true"/>
            <p:nvPr/>
          </p:nvSpPr>
          <p:spPr>
            <a:xfrm rot="0">
              <a:off x="0" y="437582"/>
              <a:ext cx="2083482" cy="1241424"/>
            </a:xfrm>
            <a:prstGeom prst="rect">
              <a:avLst/>
            </a:prstGeom>
          </p:spPr>
          <p:txBody>
            <a:bodyPr anchor="t" rtlCol="false" tIns="0" lIns="0" bIns="0" rIns="0">
              <a:spAutoFit/>
            </a:bodyPr>
            <a:lstStyle/>
            <a:p>
              <a:pPr algn="ctr">
                <a:lnSpc>
                  <a:spcPts val="7805"/>
                </a:lnSpc>
              </a:pPr>
              <a:r>
                <a:rPr lang="en-US" sz="5575">
                  <a:solidFill>
                    <a:srgbClr val="000000"/>
                  </a:solidFill>
                  <a:latin typeface="Open Sans Bold"/>
                </a:rPr>
                <a:t>23</a:t>
              </a:r>
            </a:p>
          </p:txBody>
        </p:sp>
      </p:grpSp>
      <p:sp>
        <p:nvSpPr>
          <p:cNvPr name="TextBox 10" id="10"/>
          <p:cNvSpPr txBox="true"/>
          <p:nvPr/>
        </p:nvSpPr>
        <p:spPr>
          <a:xfrm rot="0">
            <a:off x="2553980" y="866775"/>
            <a:ext cx="13180039" cy="1450843"/>
          </a:xfrm>
          <a:prstGeom prst="rect">
            <a:avLst/>
          </a:prstGeom>
        </p:spPr>
        <p:txBody>
          <a:bodyPr anchor="t" rtlCol="false" tIns="0" lIns="0" bIns="0" rIns="0">
            <a:spAutoFit/>
          </a:bodyPr>
          <a:lstStyle/>
          <a:p>
            <a:pPr algn="ctr">
              <a:lnSpc>
                <a:spcPts val="11899"/>
              </a:lnSpc>
            </a:pPr>
            <a:r>
              <a:rPr lang="en-US" sz="8499">
                <a:solidFill>
                  <a:srgbClr val="000000"/>
                </a:solidFill>
                <a:latin typeface="Alatsi"/>
              </a:rPr>
              <a:t>TRIỂN KHAI</a:t>
            </a:r>
          </a:p>
        </p:txBody>
      </p:sp>
      <p:sp>
        <p:nvSpPr>
          <p:cNvPr name="Freeform 11" id="11"/>
          <p:cNvSpPr/>
          <p:nvPr/>
        </p:nvSpPr>
        <p:spPr>
          <a:xfrm flipH="false" flipV="false" rot="0">
            <a:off x="14982801" y="6379649"/>
            <a:ext cx="7315200" cy="2477783"/>
          </a:xfrm>
          <a:custGeom>
            <a:avLst/>
            <a:gdLst/>
            <a:ahLst/>
            <a:cxnLst/>
            <a:rect r="r" b="b" t="t" l="l"/>
            <a:pathLst>
              <a:path h="2477783" w="7315200">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2" id="12"/>
          <p:cNvSpPr/>
          <p:nvPr/>
        </p:nvSpPr>
        <p:spPr>
          <a:xfrm flipH="false" flipV="false" rot="0">
            <a:off x="-1648907" y="-402279"/>
            <a:ext cx="7315200" cy="2477783"/>
          </a:xfrm>
          <a:custGeom>
            <a:avLst/>
            <a:gdLst/>
            <a:ahLst/>
            <a:cxnLst/>
            <a:rect r="r" b="b" t="t" l="l"/>
            <a:pathLst>
              <a:path h="2477783" w="7315200">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3" id="13"/>
          <p:cNvSpPr/>
          <p:nvPr/>
        </p:nvSpPr>
        <p:spPr>
          <a:xfrm flipH="false" flipV="false" rot="0">
            <a:off x="4052982" y="3004952"/>
            <a:ext cx="9276598" cy="5318064"/>
          </a:xfrm>
          <a:custGeom>
            <a:avLst/>
            <a:gdLst/>
            <a:ahLst/>
            <a:cxnLst/>
            <a:rect r="r" b="b" t="t" l="l"/>
            <a:pathLst>
              <a:path h="5318064" w="9276598">
                <a:moveTo>
                  <a:pt x="0" y="0"/>
                </a:moveTo>
                <a:lnTo>
                  <a:pt x="9276598" y="0"/>
                </a:lnTo>
                <a:lnTo>
                  <a:pt x="9276598" y="5318064"/>
                </a:lnTo>
                <a:lnTo>
                  <a:pt x="0" y="5318064"/>
                </a:lnTo>
                <a:lnTo>
                  <a:pt x="0" y="0"/>
                </a:lnTo>
                <a:close/>
              </a:path>
            </a:pathLst>
          </a:custGeom>
          <a:blipFill>
            <a:blip r:embed="rId4"/>
            <a:stretch>
              <a:fillRect l="0" t="0" r="0" b="-3171"/>
            </a:stretch>
          </a:blipFill>
        </p:spPr>
      </p:sp>
      <p:sp>
        <p:nvSpPr>
          <p:cNvPr name="Freeform 14" id="14"/>
          <p:cNvSpPr/>
          <p:nvPr/>
        </p:nvSpPr>
        <p:spPr>
          <a:xfrm flipH="false" flipV="false" rot="0">
            <a:off x="2748124" y="8323016"/>
            <a:ext cx="11886313" cy="1327285"/>
          </a:xfrm>
          <a:custGeom>
            <a:avLst/>
            <a:gdLst/>
            <a:ahLst/>
            <a:cxnLst/>
            <a:rect r="r" b="b" t="t" l="l"/>
            <a:pathLst>
              <a:path h="1327285" w="11886313">
                <a:moveTo>
                  <a:pt x="0" y="0"/>
                </a:moveTo>
                <a:lnTo>
                  <a:pt x="11886313" y="0"/>
                </a:lnTo>
                <a:lnTo>
                  <a:pt x="11886313" y="1327286"/>
                </a:lnTo>
                <a:lnTo>
                  <a:pt x="0" y="1327286"/>
                </a:lnTo>
                <a:lnTo>
                  <a:pt x="0" y="0"/>
                </a:lnTo>
                <a:close/>
              </a:path>
            </a:pathLst>
          </a:custGeom>
          <a:blipFill>
            <a:blip r:embed="rId5"/>
            <a:stretch>
              <a:fillRect l="0" t="0" r="0" b="0"/>
            </a:stretch>
          </a:blipFill>
        </p:spPr>
      </p:sp>
      <p:sp>
        <p:nvSpPr>
          <p:cNvPr name="TextBox 15" id="15"/>
          <p:cNvSpPr txBox="true"/>
          <p:nvPr/>
        </p:nvSpPr>
        <p:spPr>
          <a:xfrm rot="0">
            <a:off x="372047" y="2148208"/>
            <a:ext cx="16887253" cy="2194257"/>
          </a:xfrm>
          <a:prstGeom prst="rect">
            <a:avLst/>
          </a:prstGeom>
        </p:spPr>
        <p:txBody>
          <a:bodyPr anchor="t" rtlCol="false" tIns="0" lIns="0" bIns="0" rIns="0">
            <a:spAutoFit/>
          </a:bodyPr>
          <a:lstStyle/>
          <a:p>
            <a:pPr algn="l">
              <a:lnSpc>
                <a:spcPts val="5852"/>
              </a:lnSpc>
            </a:pPr>
            <a:r>
              <a:rPr lang="en-US" sz="4180">
                <a:solidFill>
                  <a:srgbClr val="000000"/>
                </a:solidFill>
                <a:latin typeface="Alatsi"/>
              </a:rPr>
              <a:t>Thực hiện phương pháp lựa chọn đặc trưng (lựa chọn được 323/1435 đặc trưng)</a:t>
            </a:r>
          </a:p>
          <a:p>
            <a:pPr algn="l">
              <a:lnSpc>
                <a:spcPts val="5852"/>
              </a:lnSpc>
            </a:pP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sp>
        <p:nvSpPr>
          <p:cNvPr name="TextBox 2" id="2"/>
          <p:cNvSpPr txBox="true"/>
          <p:nvPr/>
        </p:nvSpPr>
        <p:spPr>
          <a:xfrm rot="0">
            <a:off x="5807761" y="9781357"/>
            <a:ext cx="6882108" cy="464820"/>
          </a:xfrm>
          <a:prstGeom prst="rect">
            <a:avLst/>
          </a:prstGeom>
        </p:spPr>
        <p:txBody>
          <a:bodyPr anchor="t" rtlCol="false" tIns="0" lIns="0" bIns="0" rIns="0">
            <a:spAutoFit/>
          </a:bodyPr>
          <a:lstStyle/>
          <a:p>
            <a:pPr algn="ctr">
              <a:lnSpc>
                <a:spcPts val="3779"/>
              </a:lnSpc>
            </a:pPr>
            <a:r>
              <a:rPr lang="en-US" sz="2700">
                <a:solidFill>
                  <a:srgbClr val="000000"/>
                </a:solidFill>
                <a:latin typeface="Alatsi"/>
              </a:rPr>
              <a:t>GROUP 01</a:t>
            </a:r>
          </a:p>
        </p:txBody>
      </p:sp>
      <p:sp>
        <p:nvSpPr>
          <p:cNvPr name="AutoShape 3" id="3"/>
          <p:cNvSpPr/>
          <p:nvPr/>
        </p:nvSpPr>
        <p:spPr>
          <a:xfrm>
            <a:off x="-155785" y="10042342"/>
            <a:ext cx="7105264" cy="19050"/>
          </a:xfrm>
          <a:prstGeom prst="line">
            <a:avLst/>
          </a:prstGeom>
          <a:ln cap="flat" w="114300">
            <a:solidFill>
              <a:srgbClr val="9FC3D0"/>
            </a:solidFill>
            <a:prstDash val="solid"/>
            <a:headEnd type="none" len="sm" w="sm"/>
            <a:tailEnd type="none" len="sm" w="sm"/>
          </a:ln>
        </p:spPr>
      </p:sp>
      <p:sp>
        <p:nvSpPr>
          <p:cNvPr name="AutoShape 4" id="4"/>
          <p:cNvSpPr/>
          <p:nvPr/>
        </p:nvSpPr>
        <p:spPr>
          <a:xfrm>
            <a:off x="11534983" y="10042342"/>
            <a:ext cx="7105264" cy="19050"/>
          </a:xfrm>
          <a:prstGeom prst="line">
            <a:avLst/>
          </a:prstGeom>
          <a:ln cap="flat" w="114300">
            <a:solidFill>
              <a:srgbClr val="9FC3D0"/>
            </a:solidFill>
            <a:prstDash val="solid"/>
            <a:headEnd type="none" len="sm" w="sm"/>
            <a:tailEnd type="none" len="sm" w="sm"/>
          </a:ln>
        </p:spPr>
      </p:sp>
      <p:grpSp>
        <p:nvGrpSpPr>
          <p:cNvPr name="Group 5" id="5"/>
          <p:cNvGrpSpPr/>
          <p:nvPr/>
        </p:nvGrpSpPr>
        <p:grpSpPr>
          <a:xfrm rot="0">
            <a:off x="15859155" y="0"/>
            <a:ext cx="1562612" cy="1673225"/>
            <a:chOff x="0" y="0"/>
            <a:chExt cx="2083482" cy="2230967"/>
          </a:xfrm>
        </p:grpSpPr>
        <p:grpSp>
          <p:nvGrpSpPr>
            <p:cNvPr name="Group 6" id="6"/>
            <p:cNvGrpSpPr/>
            <p:nvPr/>
          </p:nvGrpSpPr>
          <p:grpSpPr>
            <a:xfrm rot="0">
              <a:off x="75599" y="0"/>
              <a:ext cx="1932284" cy="2230967"/>
              <a:chOff x="0" y="0"/>
              <a:chExt cx="703982" cy="812800"/>
            </a:xfrm>
          </p:grpSpPr>
          <p:sp>
            <p:nvSpPr>
              <p:cNvPr name="Freeform 7" id="7"/>
              <p:cNvSpPr/>
              <p:nvPr/>
            </p:nvSpPr>
            <p:spPr>
              <a:xfrm flipH="false" flipV="false" rot="0">
                <a:off x="0" y="0"/>
                <a:ext cx="703982" cy="812800"/>
              </a:xfrm>
              <a:custGeom>
                <a:avLst/>
                <a:gdLst/>
                <a:ahLst/>
                <a:cxnLst/>
                <a:rect r="r" b="b" t="t" l="l"/>
                <a:pathLst>
                  <a:path h="812800" w="703982">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sp>
          <p:sp>
            <p:nvSpPr>
              <p:cNvPr name="TextBox 8" id="8"/>
              <p:cNvSpPr txBox="true"/>
              <p:nvPr/>
            </p:nvSpPr>
            <p:spPr>
              <a:xfrm>
                <a:off x="0" y="-47625"/>
                <a:ext cx="703982" cy="733425"/>
              </a:xfrm>
              <a:prstGeom prst="rect">
                <a:avLst/>
              </a:prstGeom>
            </p:spPr>
            <p:txBody>
              <a:bodyPr anchor="ctr" rtlCol="false" tIns="50800" lIns="50800" bIns="50800" rIns="50800"/>
              <a:lstStyle/>
              <a:p>
                <a:pPr algn="ctr">
                  <a:lnSpc>
                    <a:spcPts val="2659"/>
                  </a:lnSpc>
                </a:pPr>
              </a:p>
            </p:txBody>
          </p:sp>
        </p:grpSp>
        <p:sp>
          <p:nvSpPr>
            <p:cNvPr name="TextBox 9" id="9"/>
            <p:cNvSpPr txBox="true"/>
            <p:nvPr/>
          </p:nvSpPr>
          <p:spPr>
            <a:xfrm rot="0">
              <a:off x="0" y="437582"/>
              <a:ext cx="2083482" cy="1241424"/>
            </a:xfrm>
            <a:prstGeom prst="rect">
              <a:avLst/>
            </a:prstGeom>
          </p:spPr>
          <p:txBody>
            <a:bodyPr anchor="t" rtlCol="false" tIns="0" lIns="0" bIns="0" rIns="0">
              <a:spAutoFit/>
            </a:bodyPr>
            <a:lstStyle/>
            <a:p>
              <a:pPr algn="ctr">
                <a:lnSpc>
                  <a:spcPts val="7805"/>
                </a:lnSpc>
              </a:pPr>
              <a:r>
                <a:rPr lang="en-US" sz="5575">
                  <a:solidFill>
                    <a:srgbClr val="000000"/>
                  </a:solidFill>
                  <a:latin typeface="Open Sans Bold"/>
                </a:rPr>
                <a:t>24</a:t>
              </a:r>
            </a:p>
          </p:txBody>
        </p:sp>
      </p:grpSp>
      <p:sp>
        <p:nvSpPr>
          <p:cNvPr name="TextBox 10" id="10"/>
          <p:cNvSpPr txBox="true"/>
          <p:nvPr/>
        </p:nvSpPr>
        <p:spPr>
          <a:xfrm rot="0">
            <a:off x="2553980" y="866775"/>
            <a:ext cx="13180039" cy="1450843"/>
          </a:xfrm>
          <a:prstGeom prst="rect">
            <a:avLst/>
          </a:prstGeom>
        </p:spPr>
        <p:txBody>
          <a:bodyPr anchor="t" rtlCol="false" tIns="0" lIns="0" bIns="0" rIns="0">
            <a:spAutoFit/>
          </a:bodyPr>
          <a:lstStyle/>
          <a:p>
            <a:pPr algn="ctr">
              <a:lnSpc>
                <a:spcPts val="11899"/>
              </a:lnSpc>
            </a:pPr>
            <a:r>
              <a:rPr lang="en-US" sz="8499">
                <a:solidFill>
                  <a:srgbClr val="000000"/>
                </a:solidFill>
                <a:latin typeface="Alatsi"/>
              </a:rPr>
              <a:t>TRIỂN KHAI</a:t>
            </a:r>
          </a:p>
        </p:txBody>
      </p:sp>
      <p:sp>
        <p:nvSpPr>
          <p:cNvPr name="Freeform 11" id="11"/>
          <p:cNvSpPr/>
          <p:nvPr/>
        </p:nvSpPr>
        <p:spPr>
          <a:xfrm flipH="false" flipV="false" rot="0">
            <a:off x="14982801" y="6379649"/>
            <a:ext cx="7315200" cy="2477783"/>
          </a:xfrm>
          <a:custGeom>
            <a:avLst/>
            <a:gdLst/>
            <a:ahLst/>
            <a:cxnLst/>
            <a:rect r="r" b="b" t="t" l="l"/>
            <a:pathLst>
              <a:path h="2477783" w="7315200">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2" id="12"/>
          <p:cNvSpPr/>
          <p:nvPr/>
        </p:nvSpPr>
        <p:spPr>
          <a:xfrm flipH="false" flipV="false" rot="0">
            <a:off x="-1648907" y="-402279"/>
            <a:ext cx="7315200" cy="2477783"/>
          </a:xfrm>
          <a:custGeom>
            <a:avLst/>
            <a:gdLst/>
            <a:ahLst/>
            <a:cxnLst/>
            <a:rect r="r" b="b" t="t" l="l"/>
            <a:pathLst>
              <a:path h="2477783" w="7315200">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3" id="13"/>
          <p:cNvSpPr/>
          <p:nvPr/>
        </p:nvSpPr>
        <p:spPr>
          <a:xfrm flipH="false" flipV="false" rot="0">
            <a:off x="3420473" y="5080703"/>
            <a:ext cx="10790400" cy="3480237"/>
          </a:xfrm>
          <a:custGeom>
            <a:avLst/>
            <a:gdLst/>
            <a:ahLst/>
            <a:cxnLst/>
            <a:rect r="r" b="b" t="t" l="l"/>
            <a:pathLst>
              <a:path h="3480237" w="10790400">
                <a:moveTo>
                  <a:pt x="0" y="0"/>
                </a:moveTo>
                <a:lnTo>
                  <a:pt x="10790401" y="0"/>
                </a:lnTo>
                <a:lnTo>
                  <a:pt x="10790401" y="3480237"/>
                </a:lnTo>
                <a:lnTo>
                  <a:pt x="0" y="3480237"/>
                </a:lnTo>
                <a:lnTo>
                  <a:pt x="0" y="0"/>
                </a:lnTo>
                <a:close/>
              </a:path>
            </a:pathLst>
          </a:custGeom>
          <a:blipFill>
            <a:blip r:embed="rId4"/>
            <a:stretch>
              <a:fillRect l="0" t="0" r="0" b="0"/>
            </a:stretch>
          </a:blipFill>
        </p:spPr>
      </p:sp>
      <p:sp>
        <p:nvSpPr>
          <p:cNvPr name="TextBox 14" id="14"/>
          <p:cNvSpPr txBox="true"/>
          <p:nvPr/>
        </p:nvSpPr>
        <p:spPr>
          <a:xfrm rot="0">
            <a:off x="372047" y="2148208"/>
            <a:ext cx="16887253" cy="2932494"/>
          </a:xfrm>
          <a:prstGeom prst="rect">
            <a:avLst/>
          </a:prstGeom>
        </p:spPr>
        <p:txBody>
          <a:bodyPr anchor="t" rtlCol="false" tIns="0" lIns="0" bIns="0" rIns="0">
            <a:spAutoFit/>
          </a:bodyPr>
          <a:lstStyle/>
          <a:p>
            <a:pPr algn="l">
              <a:lnSpc>
                <a:spcPts val="5852"/>
              </a:lnSpc>
            </a:pPr>
            <a:r>
              <a:rPr lang="en-US" sz="4180">
                <a:solidFill>
                  <a:srgbClr val="000000"/>
                </a:solidFill>
                <a:latin typeface="Alatsi"/>
              </a:rPr>
              <a:t>Tiến hành huấn luyện và đánh giá lại 4 mô hình đã thiết lập dựa trên bộ dữ liệu đã được tiến hành phương pháp chọn đặc trưng. Đánh giá về Accuracy, Precision, Recall, F1, ROC-AUC, Time.     </a:t>
            </a:r>
          </a:p>
          <a:p>
            <a:pPr algn="l">
              <a:lnSpc>
                <a:spcPts val="5852"/>
              </a:lnSpc>
            </a:pP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sp>
        <p:nvSpPr>
          <p:cNvPr name="TextBox 2" id="2"/>
          <p:cNvSpPr txBox="true"/>
          <p:nvPr/>
        </p:nvSpPr>
        <p:spPr>
          <a:xfrm rot="0">
            <a:off x="5807761" y="9781357"/>
            <a:ext cx="6882108" cy="464820"/>
          </a:xfrm>
          <a:prstGeom prst="rect">
            <a:avLst/>
          </a:prstGeom>
        </p:spPr>
        <p:txBody>
          <a:bodyPr anchor="t" rtlCol="false" tIns="0" lIns="0" bIns="0" rIns="0">
            <a:spAutoFit/>
          </a:bodyPr>
          <a:lstStyle/>
          <a:p>
            <a:pPr algn="ctr">
              <a:lnSpc>
                <a:spcPts val="3779"/>
              </a:lnSpc>
            </a:pPr>
            <a:r>
              <a:rPr lang="en-US" sz="2700">
                <a:solidFill>
                  <a:srgbClr val="000000"/>
                </a:solidFill>
                <a:latin typeface="Alatsi"/>
              </a:rPr>
              <a:t>GROUP 01</a:t>
            </a:r>
          </a:p>
        </p:txBody>
      </p:sp>
      <p:sp>
        <p:nvSpPr>
          <p:cNvPr name="AutoShape 3" id="3"/>
          <p:cNvSpPr/>
          <p:nvPr/>
        </p:nvSpPr>
        <p:spPr>
          <a:xfrm>
            <a:off x="-155785" y="10042342"/>
            <a:ext cx="7105264" cy="19050"/>
          </a:xfrm>
          <a:prstGeom prst="line">
            <a:avLst/>
          </a:prstGeom>
          <a:ln cap="flat" w="114300">
            <a:solidFill>
              <a:srgbClr val="9FC3D0"/>
            </a:solidFill>
            <a:prstDash val="solid"/>
            <a:headEnd type="none" len="sm" w="sm"/>
            <a:tailEnd type="none" len="sm" w="sm"/>
          </a:ln>
        </p:spPr>
      </p:sp>
      <p:sp>
        <p:nvSpPr>
          <p:cNvPr name="AutoShape 4" id="4"/>
          <p:cNvSpPr/>
          <p:nvPr/>
        </p:nvSpPr>
        <p:spPr>
          <a:xfrm>
            <a:off x="11534983" y="10042342"/>
            <a:ext cx="7105264" cy="19050"/>
          </a:xfrm>
          <a:prstGeom prst="line">
            <a:avLst/>
          </a:prstGeom>
          <a:ln cap="flat" w="114300">
            <a:solidFill>
              <a:srgbClr val="9FC3D0"/>
            </a:solidFill>
            <a:prstDash val="solid"/>
            <a:headEnd type="none" len="sm" w="sm"/>
            <a:tailEnd type="none" len="sm" w="sm"/>
          </a:ln>
        </p:spPr>
      </p:sp>
      <p:grpSp>
        <p:nvGrpSpPr>
          <p:cNvPr name="Group 5" id="5"/>
          <p:cNvGrpSpPr/>
          <p:nvPr/>
        </p:nvGrpSpPr>
        <p:grpSpPr>
          <a:xfrm rot="0">
            <a:off x="15859155" y="0"/>
            <a:ext cx="1562612" cy="1673225"/>
            <a:chOff x="0" y="0"/>
            <a:chExt cx="2083482" cy="2230967"/>
          </a:xfrm>
        </p:grpSpPr>
        <p:grpSp>
          <p:nvGrpSpPr>
            <p:cNvPr name="Group 6" id="6"/>
            <p:cNvGrpSpPr/>
            <p:nvPr/>
          </p:nvGrpSpPr>
          <p:grpSpPr>
            <a:xfrm rot="0">
              <a:off x="75599" y="0"/>
              <a:ext cx="1932284" cy="2230967"/>
              <a:chOff x="0" y="0"/>
              <a:chExt cx="703982" cy="812800"/>
            </a:xfrm>
          </p:grpSpPr>
          <p:sp>
            <p:nvSpPr>
              <p:cNvPr name="Freeform 7" id="7"/>
              <p:cNvSpPr/>
              <p:nvPr/>
            </p:nvSpPr>
            <p:spPr>
              <a:xfrm flipH="false" flipV="false" rot="0">
                <a:off x="0" y="0"/>
                <a:ext cx="703982" cy="812800"/>
              </a:xfrm>
              <a:custGeom>
                <a:avLst/>
                <a:gdLst/>
                <a:ahLst/>
                <a:cxnLst/>
                <a:rect r="r" b="b" t="t" l="l"/>
                <a:pathLst>
                  <a:path h="812800" w="703982">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sp>
          <p:sp>
            <p:nvSpPr>
              <p:cNvPr name="TextBox 8" id="8"/>
              <p:cNvSpPr txBox="true"/>
              <p:nvPr/>
            </p:nvSpPr>
            <p:spPr>
              <a:xfrm>
                <a:off x="0" y="-47625"/>
                <a:ext cx="703982" cy="733425"/>
              </a:xfrm>
              <a:prstGeom prst="rect">
                <a:avLst/>
              </a:prstGeom>
            </p:spPr>
            <p:txBody>
              <a:bodyPr anchor="ctr" rtlCol="false" tIns="50800" lIns="50800" bIns="50800" rIns="50800"/>
              <a:lstStyle/>
              <a:p>
                <a:pPr algn="ctr">
                  <a:lnSpc>
                    <a:spcPts val="2659"/>
                  </a:lnSpc>
                </a:pPr>
              </a:p>
            </p:txBody>
          </p:sp>
        </p:grpSp>
        <p:sp>
          <p:nvSpPr>
            <p:cNvPr name="TextBox 9" id="9"/>
            <p:cNvSpPr txBox="true"/>
            <p:nvPr/>
          </p:nvSpPr>
          <p:spPr>
            <a:xfrm rot="0">
              <a:off x="0" y="437582"/>
              <a:ext cx="2083482" cy="1241424"/>
            </a:xfrm>
            <a:prstGeom prst="rect">
              <a:avLst/>
            </a:prstGeom>
          </p:spPr>
          <p:txBody>
            <a:bodyPr anchor="t" rtlCol="false" tIns="0" lIns="0" bIns="0" rIns="0">
              <a:spAutoFit/>
            </a:bodyPr>
            <a:lstStyle/>
            <a:p>
              <a:pPr algn="ctr">
                <a:lnSpc>
                  <a:spcPts val="7805"/>
                </a:lnSpc>
              </a:pPr>
              <a:r>
                <a:rPr lang="en-US" sz="5575">
                  <a:solidFill>
                    <a:srgbClr val="000000"/>
                  </a:solidFill>
                  <a:latin typeface="Open Sans Bold"/>
                </a:rPr>
                <a:t>25</a:t>
              </a:r>
            </a:p>
          </p:txBody>
        </p:sp>
      </p:grpSp>
      <p:sp>
        <p:nvSpPr>
          <p:cNvPr name="TextBox 10" id="10"/>
          <p:cNvSpPr txBox="true"/>
          <p:nvPr/>
        </p:nvSpPr>
        <p:spPr>
          <a:xfrm rot="0">
            <a:off x="2553980" y="866775"/>
            <a:ext cx="13180039" cy="1450843"/>
          </a:xfrm>
          <a:prstGeom prst="rect">
            <a:avLst/>
          </a:prstGeom>
        </p:spPr>
        <p:txBody>
          <a:bodyPr anchor="t" rtlCol="false" tIns="0" lIns="0" bIns="0" rIns="0">
            <a:spAutoFit/>
          </a:bodyPr>
          <a:lstStyle/>
          <a:p>
            <a:pPr algn="ctr">
              <a:lnSpc>
                <a:spcPts val="11899"/>
              </a:lnSpc>
            </a:pPr>
            <a:r>
              <a:rPr lang="en-US" sz="8499">
                <a:solidFill>
                  <a:srgbClr val="000000"/>
                </a:solidFill>
                <a:latin typeface="Alatsi"/>
              </a:rPr>
              <a:t>TRIỂN KHAI</a:t>
            </a:r>
          </a:p>
        </p:txBody>
      </p:sp>
      <p:sp>
        <p:nvSpPr>
          <p:cNvPr name="Freeform 11" id="11"/>
          <p:cNvSpPr/>
          <p:nvPr/>
        </p:nvSpPr>
        <p:spPr>
          <a:xfrm flipH="false" flipV="false" rot="0">
            <a:off x="14982801" y="6379649"/>
            <a:ext cx="7315200" cy="2477783"/>
          </a:xfrm>
          <a:custGeom>
            <a:avLst/>
            <a:gdLst/>
            <a:ahLst/>
            <a:cxnLst/>
            <a:rect r="r" b="b" t="t" l="l"/>
            <a:pathLst>
              <a:path h="2477783" w="7315200">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2" id="12"/>
          <p:cNvSpPr/>
          <p:nvPr/>
        </p:nvSpPr>
        <p:spPr>
          <a:xfrm flipH="false" flipV="false" rot="0">
            <a:off x="-1648907" y="-402279"/>
            <a:ext cx="7315200" cy="2477783"/>
          </a:xfrm>
          <a:custGeom>
            <a:avLst/>
            <a:gdLst/>
            <a:ahLst/>
            <a:cxnLst/>
            <a:rect r="r" b="b" t="t" l="l"/>
            <a:pathLst>
              <a:path h="2477783" w="7315200">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3" id="13"/>
          <p:cNvSpPr/>
          <p:nvPr/>
        </p:nvSpPr>
        <p:spPr>
          <a:xfrm flipH="false" flipV="false" rot="0">
            <a:off x="4936157" y="4350390"/>
            <a:ext cx="8415687" cy="5247200"/>
          </a:xfrm>
          <a:custGeom>
            <a:avLst/>
            <a:gdLst/>
            <a:ahLst/>
            <a:cxnLst/>
            <a:rect r="r" b="b" t="t" l="l"/>
            <a:pathLst>
              <a:path h="5247200" w="8415687">
                <a:moveTo>
                  <a:pt x="0" y="0"/>
                </a:moveTo>
                <a:lnTo>
                  <a:pt x="8415686" y="0"/>
                </a:lnTo>
                <a:lnTo>
                  <a:pt x="8415686" y="5247200"/>
                </a:lnTo>
                <a:lnTo>
                  <a:pt x="0" y="5247200"/>
                </a:lnTo>
                <a:lnTo>
                  <a:pt x="0" y="0"/>
                </a:lnTo>
                <a:close/>
              </a:path>
            </a:pathLst>
          </a:custGeom>
          <a:blipFill>
            <a:blip r:embed="rId4"/>
            <a:stretch>
              <a:fillRect l="0" t="-12855" r="0" b="0"/>
            </a:stretch>
          </a:blipFill>
        </p:spPr>
      </p:sp>
      <p:sp>
        <p:nvSpPr>
          <p:cNvPr name="TextBox 14" id="14"/>
          <p:cNvSpPr txBox="true"/>
          <p:nvPr/>
        </p:nvSpPr>
        <p:spPr>
          <a:xfrm rot="0">
            <a:off x="372047" y="2148208"/>
            <a:ext cx="16887253" cy="2932494"/>
          </a:xfrm>
          <a:prstGeom prst="rect">
            <a:avLst/>
          </a:prstGeom>
        </p:spPr>
        <p:txBody>
          <a:bodyPr anchor="t" rtlCol="false" tIns="0" lIns="0" bIns="0" rIns="0">
            <a:spAutoFit/>
          </a:bodyPr>
          <a:lstStyle/>
          <a:p>
            <a:pPr algn="l">
              <a:lnSpc>
                <a:spcPts val="5852"/>
              </a:lnSpc>
            </a:pPr>
            <a:r>
              <a:rPr lang="en-US" sz="4180">
                <a:solidFill>
                  <a:srgbClr val="000000"/>
                </a:solidFill>
                <a:latin typeface="Alatsi"/>
              </a:rPr>
              <a:t>Tiến hành huấn luyện và đánh giá lại 4 mô hình đã thiết lập dựa trên bộ dữ liệu đã được tiến hành phương pháp chọn đặc trưng. Đánh giá về Accuracy, Precision, Recall, F1, ROC-AUC, Time.     </a:t>
            </a:r>
          </a:p>
          <a:p>
            <a:pPr algn="l">
              <a:lnSpc>
                <a:spcPts val="5852"/>
              </a:lnSpc>
            </a:pP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sp>
        <p:nvSpPr>
          <p:cNvPr name="TextBox 2" id="2"/>
          <p:cNvSpPr txBox="true"/>
          <p:nvPr/>
        </p:nvSpPr>
        <p:spPr>
          <a:xfrm rot="0">
            <a:off x="2553980" y="866775"/>
            <a:ext cx="13180039" cy="1450843"/>
          </a:xfrm>
          <a:prstGeom prst="rect">
            <a:avLst/>
          </a:prstGeom>
        </p:spPr>
        <p:txBody>
          <a:bodyPr anchor="t" rtlCol="false" tIns="0" lIns="0" bIns="0" rIns="0">
            <a:spAutoFit/>
          </a:bodyPr>
          <a:lstStyle/>
          <a:p>
            <a:pPr algn="ctr">
              <a:lnSpc>
                <a:spcPts val="11899"/>
              </a:lnSpc>
            </a:pPr>
            <a:r>
              <a:rPr lang="en-US" sz="8499">
                <a:solidFill>
                  <a:srgbClr val="000000"/>
                </a:solidFill>
                <a:latin typeface="Alatsi"/>
              </a:rPr>
              <a:t>KẾT QUẢ</a:t>
            </a:r>
          </a:p>
        </p:txBody>
      </p:sp>
      <p:sp>
        <p:nvSpPr>
          <p:cNvPr name="TextBox 3" id="3"/>
          <p:cNvSpPr txBox="true"/>
          <p:nvPr/>
        </p:nvSpPr>
        <p:spPr>
          <a:xfrm rot="-5400000">
            <a:off x="-2373736" y="4911090"/>
            <a:ext cx="6882108" cy="464820"/>
          </a:xfrm>
          <a:prstGeom prst="rect">
            <a:avLst/>
          </a:prstGeom>
        </p:spPr>
        <p:txBody>
          <a:bodyPr anchor="t" rtlCol="false" tIns="0" lIns="0" bIns="0" rIns="0">
            <a:spAutoFit/>
          </a:bodyPr>
          <a:lstStyle/>
          <a:p>
            <a:pPr algn="ctr">
              <a:lnSpc>
                <a:spcPts val="3779"/>
              </a:lnSpc>
            </a:pPr>
            <a:r>
              <a:rPr lang="en-US" sz="2700">
                <a:solidFill>
                  <a:srgbClr val="000000"/>
                </a:solidFill>
                <a:latin typeface="Alatsi"/>
              </a:rPr>
              <a:t>GROUP 01</a:t>
            </a:r>
          </a:p>
        </p:txBody>
      </p:sp>
      <p:grpSp>
        <p:nvGrpSpPr>
          <p:cNvPr name="Group 4" id="4"/>
          <p:cNvGrpSpPr/>
          <p:nvPr/>
        </p:nvGrpSpPr>
        <p:grpSpPr>
          <a:xfrm rot="0">
            <a:off x="2553980" y="2317618"/>
            <a:ext cx="13685590" cy="2637734"/>
            <a:chOff x="0" y="0"/>
            <a:chExt cx="1909303" cy="367995"/>
          </a:xfrm>
        </p:grpSpPr>
        <p:sp>
          <p:nvSpPr>
            <p:cNvPr name="Freeform 5" id="5"/>
            <p:cNvSpPr/>
            <p:nvPr/>
          </p:nvSpPr>
          <p:spPr>
            <a:xfrm flipH="false" flipV="false" rot="0">
              <a:off x="0" y="0"/>
              <a:ext cx="1909303" cy="367995"/>
            </a:xfrm>
            <a:custGeom>
              <a:avLst/>
              <a:gdLst/>
              <a:ahLst/>
              <a:cxnLst/>
              <a:rect r="r" b="b" t="t" l="l"/>
              <a:pathLst>
                <a:path h="367995" w="1909303">
                  <a:moveTo>
                    <a:pt x="28851" y="0"/>
                  </a:moveTo>
                  <a:lnTo>
                    <a:pt x="1880453" y="0"/>
                  </a:lnTo>
                  <a:cubicBezTo>
                    <a:pt x="1888105" y="0"/>
                    <a:pt x="1895443" y="3040"/>
                    <a:pt x="1900853" y="8450"/>
                  </a:cubicBezTo>
                  <a:cubicBezTo>
                    <a:pt x="1906264" y="13861"/>
                    <a:pt x="1909303" y="21199"/>
                    <a:pt x="1909303" y="28851"/>
                  </a:cubicBezTo>
                  <a:lnTo>
                    <a:pt x="1909303" y="339145"/>
                  </a:lnTo>
                  <a:cubicBezTo>
                    <a:pt x="1909303" y="346796"/>
                    <a:pt x="1906264" y="354135"/>
                    <a:pt x="1900853" y="359545"/>
                  </a:cubicBezTo>
                  <a:cubicBezTo>
                    <a:pt x="1895443" y="364956"/>
                    <a:pt x="1888105" y="367995"/>
                    <a:pt x="1880453" y="367995"/>
                  </a:cubicBezTo>
                  <a:lnTo>
                    <a:pt x="28851" y="367995"/>
                  </a:lnTo>
                  <a:cubicBezTo>
                    <a:pt x="12917" y="367995"/>
                    <a:pt x="0" y="355079"/>
                    <a:pt x="0" y="339145"/>
                  </a:cubicBezTo>
                  <a:lnTo>
                    <a:pt x="0" y="28851"/>
                  </a:lnTo>
                  <a:cubicBezTo>
                    <a:pt x="0" y="12917"/>
                    <a:pt x="12917" y="0"/>
                    <a:pt x="28851" y="0"/>
                  </a:cubicBezTo>
                  <a:close/>
                </a:path>
              </a:pathLst>
            </a:custGeom>
            <a:solidFill>
              <a:srgbClr val="E9C7C6"/>
            </a:solidFill>
          </p:spPr>
        </p:sp>
        <p:sp>
          <p:nvSpPr>
            <p:cNvPr name="TextBox 6" id="6"/>
            <p:cNvSpPr txBox="true"/>
            <p:nvPr/>
          </p:nvSpPr>
          <p:spPr>
            <a:xfrm>
              <a:off x="0" y="-38100"/>
              <a:ext cx="1909303" cy="406095"/>
            </a:xfrm>
            <a:prstGeom prst="rect">
              <a:avLst/>
            </a:prstGeom>
          </p:spPr>
          <p:txBody>
            <a:bodyPr anchor="ctr" rtlCol="false" tIns="50800" lIns="50800" bIns="50800" rIns="50800"/>
            <a:lstStyle/>
            <a:p>
              <a:pPr algn="ctr">
                <a:lnSpc>
                  <a:spcPts val="2659"/>
                </a:lnSpc>
              </a:pPr>
            </a:p>
          </p:txBody>
        </p:sp>
      </p:grpSp>
      <p:sp>
        <p:nvSpPr>
          <p:cNvPr name="AutoShape 7" id="7"/>
          <p:cNvSpPr/>
          <p:nvPr/>
        </p:nvSpPr>
        <p:spPr>
          <a:xfrm flipH="true" flipV="true">
            <a:off x="1085850" y="7289441"/>
            <a:ext cx="5403" cy="2997456"/>
          </a:xfrm>
          <a:prstGeom prst="line">
            <a:avLst/>
          </a:prstGeom>
          <a:ln cap="flat" w="114300">
            <a:solidFill>
              <a:srgbClr val="9FC3D0"/>
            </a:solidFill>
            <a:prstDash val="solid"/>
            <a:headEnd type="none" len="sm" w="sm"/>
            <a:tailEnd type="none" len="sm" w="sm"/>
          </a:ln>
        </p:spPr>
      </p:sp>
      <p:sp>
        <p:nvSpPr>
          <p:cNvPr name="AutoShape 8" id="8"/>
          <p:cNvSpPr/>
          <p:nvPr/>
        </p:nvSpPr>
        <p:spPr>
          <a:xfrm flipH="true" flipV="true">
            <a:off x="1090490" y="-104525"/>
            <a:ext cx="5403" cy="2997456"/>
          </a:xfrm>
          <a:prstGeom prst="line">
            <a:avLst/>
          </a:prstGeom>
          <a:ln cap="flat" w="114300">
            <a:solidFill>
              <a:srgbClr val="9FC3D0"/>
            </a:solidFill>
            <a:prstDash val="solid"/>
            <a:headEnd type="none" len="sm" w="sm"/>
            <a:tailEnd type="none" len="sm" w="sm"/>
          </a:ln>
        </p:spPr>
      </p:sp>
      <p:grpSp>
        <p:nvGrpSpPr>
          <p:cNvPr name="Group 9" id="9"/>
          <p:cNvGrpSpPr/>
          <p:nvPr/>
        </p:nvGrpSpPr>
        <p:grpSpPr>
          <a:xfrm rot="0">
            <a:off x="15859155" y="0"/>
            <a:ext cx="1562612" cy="1673225"/>
            <a:chOff x="0" y="0"/>
            <a:chExt cx="2083482" cy="2230967"/>
          </a:xfrm>
        </p:grpSpPr>
        <p:grpSp>
          <p:nvGrpSpPr>
            <p:cNvPr name="Group 10" id="10"/>
            <p:cNvGrpSpPr/>
            <p:nvPr/>
          </p:nvGrpSpPr>
          <p:grpSpPr>
            <a:xfrm rot="0">
              <a:off x="75599" y="0"/>
              <a:ext cx="1932284" cy="2230967"/>
              <a:chOff x="0" y="0"/>
              <a:chExt cx="703982" cy="812800"/>
            </a:xfrm>
          </p:grpSpPr>
          <p:sp>
            <p:nvSpPr>
              <p:cNvPr name="Freeform 11" id="11"/>
              <p:cNvSpPr/>
              <p:nvPr/>
            </p:nvSpPr>
            <p:spPr>
              <a:xfrm flipH="false" flipV="false" rot="0">
                <a:off x="0" y="0"/>
                <a:ext cx="703982" cy="812800"/>
              </a:xfrm>
              <a:custGeom>
                <a:avLst/>
                <a:gdLst/>
                <a:ahLst/>
                <a:cxnLst/>
                <a:rect r="r" b="b" t="t" l="l"/>
                <a:pathLst>
                  <a:path h="812800" w="703982">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sp>
          <p:sp>
            <p:nvSpPr>
              <p:cNvPr name="TextBox 12" id="12"/>
              <p:cNvSpPr txBox="true"/>
              <p:nvPr/>
            </p:nvSpPr>
            <p:spPr>
              <a:xfrm>
                <a:off x="0" y="-47625"/>
                <a:ext cx="703982" cy="733425"/>
              </a:xfrm>
              <a:prstGeom prst="rect">
                <a:avLst/>
              </a:prstGeom>
            </p:spPr>
            <p:txBody>
              <a:bodyPr anchor="ctr" rtlCol="false" tIns="50800" lIns="50800" bIns="50800" rIns="50800"/>
              <a:lstStyle/>
              <a:p>
                <a:pPr algn="ctr">
                  <a:lnSpc>
                    <a:spcPts val="2659"/>
                  </a:lnSpc>
                </a:pPr>
              </a:p>
            </p:txBody>
          </p:sp>
        </p:grpSp>
        <p:sp>
          <p:nvSpPr>
            <p:cNvPr name="TextBox 13" id="13"/>
            <p:cNvSpPr txBox="true"/>
            <p:nvPr/>
          </p:nvSpPr>
          <p:spPr>
            <a:xfrm rot="0">
              <a:off x="0" y="437582"/>
              <a:ext cx="2083482" cy="1241424"/>
            </a:xfrm>
            <a:prstGeom prst="rect">
              <a:avLst/>
            </a:prstGeom>
          </p:spPr>
          <p:txBody>
            <a:bodyPr anchor="t" rtlCol="false" tIns="0" lIns="0" bIns="0" rIns="0">
              <a:spAutoFit/>
            </a:bodyPr>
            <a:lstStyle/>
            <a:p>
              <a:pPr algn="ctr">
                <a:lnSpc>
                  <a:spcPts val="7805"/>
                </a:lnSpc>
              </a:pPr>
              <a:r>
                <a:rPr lang="en-US" sz="5575">
                  <a:solidFill>
                    <a:srgbClr val="000000"/>
                  </a:solidFill>
                  <a:latin typeface="Open Sans Bold"/>
                </a:rPr>
                <a:t>26</a:t>
              </a:r>
            </a:p>
          </p:txBody>
        </p:sp>
      </p:grpSp>
      <p:sp>
        <p:nvSpPr>
          <p:cNvPr name="Freeform 14" id="14"/>
          <p:cNvSpPr/>
          <p:nvPr/>
        </p:nvSpPr>
        <p:spPr>
          <a:xfrm flipH="false" flipV="false" rot="0">
            <a:off x="1475832" y="-1449083"/>
            <a:ext cx="7315200" cy="2477783"/>
          </a:xfrm>
          <a:custGeom>
            <a:avLst/>
            <a:gdLst/>
            <a:ahLst/>
            <a:cxnLst/>
            <a:rect r="r" b="b" t="t" l="l"/>
            <a:pathLst>
              <a:path h="2477783" w="7315200">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5" id="15"/>
          <p:cNvSpPr/>
          <p:nvPr/>
        </p:nvSpPr>
        <p:spPr>
          <a:xfrm flipH="false" flipV="false" rot="0">
            <a:off x="10721225" y="8788169"/>
            <a:ext cx="7315200" cy="2477783"/>
          </a:xfrm>
          <a:custGeom>
            <a:avLst/>
            <a:gdLst/>
            <a:ahLst/>
            <a:cxnLst/>
            <a:rect r="r" b="b" t="t" l="l"/>
            <a:pathLst>
              <a:path h="2477783" w="7315200">
                <a:moveTo>
                  <a:pt x="0" y="0"/>
                </a:moveTo>
                <a:lnTo>
                  <a:pt x="7315200" y="0"/>
                </a:lnTo>
                <a:lnTo>
                  <a:pt x="7315200" y="2477784"/>
                </a:lnTo>
                <a:lnTo>
                  <a:pt x="0" y="24777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6" id="16"/>
          <p:cNvSpPr/>
          <p:nvPr/>
        </p:nvSpPr>
        <p:spPr>
          <a:xfrm flipH="false" flipV="false" rot="0">
            <a:off x="4496831" y="5143500"/>
            <a:ext cx="10268064" cy="1888841"/>
          </a:xfrm>
          <a:custGeom>
            <a:avLst/>
            <a:gdLst/>
            <a:ahLst/>
            <a:cxnLst/>
            <a:rect r="r" b="b" t="t" l="l"/>
            <a:pathLst>
              <a:path h="1888841" w="10268064">
                <a:moveTo>
                  <a:pt x="0" y="0"/>
                </a:moveTo>
                <a:lnTo>
                  <a:pt x="10268063" y="0"/>
                </a:lnTo>
                <a:lnTo>
                  <a:pt x="10268063" y="1888841"/>
                </a:lnTo>
                <a:lnTo>
                  <a:pt x="0" y="1888841"/>
                </a:lnTo>
                <a:lnTo>
                  <a:pt x="0" y="0"/>
                </a:lnTo>
                <a:close/>
              </a:path>
            </a:pathLst>
          </a:custGeom>
          <a:blipFill>
            <a:blip r:embed="rId4"/>
            <a:stretch>
              <a:fillRect l="0" t="0" r="0" b="0"/>
            </a:stretch>
          </a:blipFill>
        </p:spPr>
      </p:sp>
      <p:sp>
        <p:nvSpPr>
          <p:cNvPr name="Freeform 17" id="17"/>
          <p:cNvSpPr/>
          <p:nvPr/>
        </p:nvSpPr>
        <p:spPr>
          <a:xfrm flipH="false" flipV="false" rot="0">
            <a:off x="4533420" y="7337141"/>
            <a:ext cx="10231474" cy="1671277"/>
          </a:xfrm>
          <a:custGeom>
            <a:avLst/>
            <a:gdLst/>
            <a:ahLst/>
            <a:cxnLst/>
            <a:rect r="r" b="b" t="t" l="l"/>
            <a:pathLst>
              <a:path h="1671277" w="10231474">
                <a:moveTo>
                  <a:pt x="0" y="0"/>
                </a:moveTo>
                <a:lnTo>
                  <a:pt x="10231474" y="0"/>
                </a:lnTo>
                <a:lnTo>
                  <a:pt x="10231474" y="1671277"/>
                </a:lnTo>
                <a:lnTo>
                  <a:pt x="0" y="1671277"/>
                </a:lnTo>
                <a:lnTo>
                  <a:pt x="0" y="0"/>
                </a:lnTo>
                <a:close/>
              </a:path>
            </a:pathLst>
          </a:custGeom>
          <a:blipFill>
            <a:blip r:embed="rId5"/>
            <a:stretch>
              <a:fillRect l="0" t="0" r="0" b="0"/>
            </a:stretch>
          </a:blipFill>
        </p:spPr>
      </p:sp>
      <p:sp>
        <p:nvSpPr>
          <p:cNvPr name="TextBox 18" id="18"/>
          <p:cNvSpPr txBox="true"/>
          <p:nvPr/>
        </p:nvSpPr>
        <p:spPr>
          <a:xfrm rot="0">
            <a:off x="3022155" y="2569444"/>
            <a:ext cx="13217416" cy="2114153"/>
          </a:xfrm>
          <a:prstGeom prst="rect">
            <a:avLst/>
          </a:prstGeom>
        </p:spPr>
        <p:txBody>
          <a:bodyPr anchor="t" rtlCol="false" tIns="0" lIns="0" bIns="0" rIns="0">
            <a:spAutoFit/>
          </a:bodyPr>
          <a:lstStyle/>
          <a:p>
            <a:pPr algn="l">
              <a:lnSpc>
                <a:spcPts val="4200"/>
              </a:lnSpc>
            </a:pPr>
            <a:r>
              <a:rPr lang="en-US" sz="3000">
                <a:solidFill>
                  <a:srgbClr val="000000"/>
                </a:solidFill>
                <a:latin typeface="Alatsi"/>
              </a:rPr>
              <a:t>Kết quả cho thấy, sau khi thực hiện phương pháp lựa chọn đặc trưng, thì chi phí tính toán và thời gian đã giảm đi, độ chính xác tuy giảm nhưng mức độ tuỳ thuộc vào thuật toán sử dụng để phân loại. Như mô hình LGBM cho thấy tất cả các chỉ số đánh giá đều không chênh lệnh nhiều so với lúc chưa giảm số lượng đặc trưng.</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grpSp>
        <p:nvGrpSpPr>
          <p:cNvPr name="Group 2" id="2"/>
          <p:cNvGrpSpPr/>
          <p:nvPr/>
        </p:nvGrpSpPr>
        <p:grpSpPr>
          <a:xfrm rot="0">
            <a:off x="627362" y="0"/>
            <a:ext cx="937061" cy="10287000"/>
            <a:chOff x="0" y="0"/>
            <a:chExt cx="246798" cy="2709333"/>
          </a:xfrm>
        </p:grpSpPr>
        <p:sp>
          <p:nvSpPr>
            <p:cNvPr name="Freeform 3" id="3"/>
            <p:cNvSpPr/>
            <p:nvPr/>
          </p:nvSpPr>
          <p:spPr>
            <a:xfrm flipH="false" flipV="false" rot="0">
              <a:off x="0" y="0"/>
              <a:ext cx="246798" cy="2709333"/>
            </a:xfrm>
            <a:custGeom>
              <a:avLst/>
              <a:gdLst/>
              <a:ahLst/>
              <a:cxnLst/>
              <a:rect r="r" b="b" t="t" l="l"/>
              <a:pathLst>
                <a:path h="2709333" w="246798">
                  <a:moveTo>
                    <a:pt x="0" y="0"/>
                  </a:moveTo>
                  <a:lnTo>
                    <a:pt x="246798" y="0"/>
                  </a:lnTo>
                  <a:lnTo>
                    <a:pt x="246798" y="2709333"/>
                  </a:lnTo>
                  <a:lnTo>
                    <a:pt x="0" y="2709333"/>
                  </a:lnTo>
                  <a:close/>
                </a:path>
              </a:pathLst>
            </a:custGeom>
            <a:solidFill>
              <a:srgbClr val="F6F3EB"/>
            </a:solidFill>
          </p:spPr>
        </p:sp>
        <p:sp>
          <p:nvSpPr>
            <p:cNvPr name="TextBox 4" id="4"/>
            <p:cNvSpPr txBox="true"/>
            <p:nvPr/>
          </p:nvSpPr>
          <p:spPr>
            <a:xfrm>
              <a:off x="0" y="-38100"/>
              <a:ext cx="246798" cy="2747433"/>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2553980" y="2946411"/>
            <a:ext cx="503827" cy="503827"/>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2553980" y="6480234"/>
            <a:ext cx="503827" cy="503827"/>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9703942" y="2946411"/>
            <a:ext cx="503827" cy="503827"/>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13" id="13"/>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14" id="14"/>
          <p:cNvSpPr txBox="true"/>
          <p:nvPr/>
        </p:nvSpPr>
        <p:spPr>
          <a:xfrm rot="0">
            <a:off x="2553980" y="866775"/>
            <a:ext cx="13180039" cy="1450843"/>
          </a:xfrm>
          <a:prstGeom prst="rect">
            <a:avLst/>
          </a:prstGeom>
        </p:spPr>
        <p:txBody>
          <a:bodyPr anchor="t" rtlCol="false" tIns="0" lIns="0" bIns="0" rIns="0">
            <a:spAutoFit/>
          </a:bodyPr>
          <a:lstStyle/>
          <a:p>
            <a:pPr algn="ctr">
              <a:lnSpc>
                <a:spcPts val="11899"/>
              </a:lnSpc>
            </a:pPr>
            <a:r>
              <a:rPr lang="en-US" sz="8499">
                <a:solidFill>
                  <a:srgbClr val="000000"/>
                </a:solidFill>
                <a:latin typeface="Alatsi"/>
              </a:rPr>
              <a:t>KHÓ KHĂN</a:t>
            </a:r>
          </a:p>
        </p:txBody>
      </p:sp>
      <p:sp>
        <p:nvSpPr>
          <p:cNvPr name="TextBox 15" id="15"/>
          <p:cNvSpPr txBox="true"/>
          <p:nvPr/>
        </p:nvSpPr>
        <p:spPr>
          <a:xfrm rot="0">
            <a:off x="3260980" y="2757952"/>
            <a:ext cx="5381802" cy="794987"/>
          </a:xfrm>
          <a:prstGeom prst="rect">
            <a:avLst/>
          </a:prstGeom>
        </p:spPr>
        <p:txBody>
          <a:bodyPr anchor="t" rtlCol="false" tIns="0" lIns="0" bIns="0" rIns="0">
            <a:spAutoFit/>
          </a:bodyPr>
          <a:lstStyle/>
          <a:p>
            <a:pPr algn="l">
              <a:lnSpc>
                <a:spcPts val="6580"/>
              </a:lnSpc>
            </a:pPr>
            <a:r>
              <a:rPr lang="en-US" sz="4700">
                <a:solidFill>
                  <a:srgbClr val="000000"/>
                </a:solidFill>
                <a:latin typeface="Alatsi"/>
              </a:rPr>
              <a:t>1</a:t>
            </a:r>
          </a:p>
        </p:txBody>
      </p:sp>
      <p:sp>
        <p:nvSpPr>
          <p:cNvPr name="TextBox 16" id="16"/>
          <p:cNvSpPr txBox="true"/>
          <p:nvPr/>
        </p:nvSpPr>
        <p:spPr>
          <a:xfrm rot="0">
            <a:off x="3260980" y="3667272"/>
            <a:ext cx="6256908" cy="1082112"/>
          </a:xfrm>
          <a:prstGeom prst="rect">
            <a:avLst/>
          </a:prstGeom>
        </p:spPr>
        <p:txBody>
          <a:bodyPr anchor="t" rtlCol="false" tIns="0" lIns="0" bIns="0" rIns="0">
            <a:spAutoFit/>
          </a:bodyPr>
          <a:lstStyle/>
          <a:p>
            <a:pPr algn="l">
              <a:lnSpc>
                <a:spcPts val="4369"/>
              </a:lnSpc>
            </a:pPr>
            <a:r>
              <a:rPr lang="en-US" sz="3121">
                <a:solidFill>
                  <a:srgbClr val="000000"/>
                </a:solidFill>
                <a:latin typeface="Alatsi"/>
              </a:rPr>
              <a:t>Bài báo không cung cấp bộ dữ liệu cũng như là các mã code liên quan.</a:t>
            </a:r>
          </a:p>
        </p:txBody>
      </p:sp>
      <p:sp>
        <p:nvSpPr>
          <p:cNvPr name="TextBox 17" id="17"/>
          <p:cNvSpPr txBox="true"/>
          <p:nvPr/>
        </p:nvSpPr>
        <p:spPr>
          <a:xfrm rot="-5400000">
            <a:off x="-2373736" y="4911090"/>
            <a:ext cx="6882108" cy="464820"/>
          </a:xfrm>
          <a:prstGeom prst="rect">
            <a:avLst/>
          </a:prstGeom>
        </p:spPr>
        <p:txBody>
          <a:bodyPr anchor="t" rtlCol="false" tIns="0" lIns="0" bIns="0" rIns="0">
            <a:spAutoFit/>
          </a:bodyPr>
          <a:lstStyle/>
          <a:p>
            <a:pPr algn="ctr">
              <a:lnSpc>
                <a:spcPts val="3779"/>
              </a:lnSpc>
            </a:pPr>
            <a:r>
              <a:rPr lang="en-US" sz="2700">
                <a:solidFill>
                  <a:srgbClr val="000000"/>
                </a:solidFill>
                <a:latin typeface="Alatsi"/>
              </a:rPr>
              <a:t>GROUP 01</a:t>
            </a:r>
          </a:p>
        </p:txBody>
      </p:sp>
      <p:sp>
        <p:nvSpPr>
          <p:cNvPr name="TextBox 18" id="18"/>
          <p:cNvSpPr txBox="true"/>
          <p:nvPr/>
        </p:nvSpPr>
        <p:spPr>
          <a:xfrm rot="0">
            <a:off x="3260980" y="6291775"/>
            <a:ext cx="5381802" cy="794987"/>
          </a:xfrm>
          <a:prstGeom prst="rect">
            <a:avLst/>
          </a:prstGeom>
        </p:spPr>
        <p:txBody>
          <a:bodyPr anchor="t" rtlCol="false" tIns="0" lIns="0" bIns="0" rIns="0">
            <a:spAutoFit/>
          </a:bodyPr>
          <a:lstStyle/>
          <a:p>
            <a:pPr algn="l">
              <a:lnSpc>
                <a:spcPts val="6580"/>
              </a:lnSpc>
            </a:pPr>
            <a:r>
              <a:rPr lang="en-US" sz="4700">
                <a:solidFill>
                  <a:srgbClr val="000000"/>
                </a:solidFill>
                <a:latin typeface="Alatsi"/>
              </a:rPr>
              <a:t>2</a:t>
            </a:r>
          </a:p>
        </p:txBody>
      </p:sp>
      <p:sp>
        <p:nvSpPr>
          <p:cNvPr name="TextBox 19" id="19"/>
          <p:cNvSpPr txBox="true"/>
          <p:nvPr/>
        </p:nvSpPr>
        <p:spPr>
          <a:xfrm rot="0">
            <a:off x="3260980" y="7201095"/>
            <a:ext cx="6848358" cy="1634233"/>
          </a:xfrm>
          <a:prstGeom prst="rect">
            <a:avLst/>
          </a:prstGeom>
        </p:spPr>
        <p:txBody>
          <a:bodyPr anchor="t" rtlCol="false" tIns="0" lIns="0" bIns="0" rIns="0">
            <a:spAutoFit/>
          </a:bodyPr>
          <a:lstStyle/>
          <a:p>
            <a:pPr algn="l">
              <a:lnSpc>
                <a:spcPts val="4369"/>
              </a:lnSpc>
            </a:pPr>
            <a:r>
              <a:rPr lang="en-US" sz="3121">
                <a:solidFill>
                  <a:srgbClr val="000000"/>
                </a:solidFill>
                <a:latin typeface="Alatsi"/>
              </a:rPr>
              <a:t>Phương pháp học tăng cường để lựa chọn đặc trưng còn quá mới, nhiều kỹ thuật.</a:t>
            </a:r>
          </a:p>
        </p:txBody>
      </p:sp>
      <p:sp>
        <p:nvSpPr>
          <p:cNvPr name="TextBox 20" id="20"/>
          <p:cNvSpPr txBox="true"/>
          <p:nvPr/>
        </p:nvSpPr>
        <p:spPr>
          <a:xfrm rot="0">
            <a:off x="10410942" y="2757952"/>
            <a:ext cx="5381802" cy="794987"/>
          </a:xfrm>
          <a:prstGeom prst="rect">
            <a:avLst/>
          </a:prstGeom>
        </p:spPr>
        <p:txBody>
          <a:bodyPr anchor="t" rtlCol="false" tIns="0" lIns="0" bIns="0" rIns="0">
            <a:spAutoFit/>
          </a:bodyPr>
          <a:lstStyle/>
          <a:p>
            <a:pPr algn="l">
              <a:lnSpc>
                <a:spcPts val="6580"/>
              </a:lnSpc>
            </a:pPr>
            <a:r>
              <a:rPr lang="en-US" sz="4700">
                <a:solidFill>
                  <a:srgbClr val="000000"/>
                </a:solidFill>
                <a:latin typeface="Alatsi"/>
              </a:rPr>
              <a:t>3</a:t>
            </a:r>
          </a:p>
        </p:txBody>
      </p:sp>
      <p:sp>
        <p:nvSpPr>
          <p:cNvPr name="TextBox 21" id="21"/>
          <p:cNvSpPr txBox="true"/>
          <p:nvPr/>
        </p:nvSpPr>
        <p:spPr>
          <a:xfrm rot="0">
            <a:off x="10410942" y="3667272"/>
            <a:ext cx="6848358" cy="1634233"/>
          </a:xfrm>
          <a:prstGeom prst="rect">
            <a:avLst/>
          </a:prstGeom>
        </p:spPr>
        <p:txBody>
          <a:bodyPr anchor="t" rtlCol="false" tIns="0" lIns="0" bIns="0" rIns="0">
            <a:spAutoFit/>
          </a:bodyPr>
          <a:lstStyle/>
          <a:p>
            <a:pPr algn="l">
              <a:lnSpc>
                <a:spcPts val="4369"/>
              </a:lnSpc>
            </a:pPr>
            <a:r>
              <a:rPr lang="en-US" sz="3121">
                <a:solidFill>
                  <a:srgbClr val="000000"/>
                </a:solidFill>
                <a:latin typeface="Alatsi"/>
              </a:rPr>
              <a:t>Thu thập bộ dữ liệu: máy chủ nơi lưu trữ đôi lúc bị sập, tài nguyên trên đây có dung lượng khá lớn. (Lỗi 403 Forbidden)</a:t>
            </a:r>
          </a:p>
        </p:txBody>
      </p:sp>
      <p:sp>
        <p:nvSpPr>
          <p:cNvPr name="AutoShape 22" id="22"/>
          <p:cNvSpPr/>
          <p:nvPr/>
        </p:nvSpPr>
        <p:spPr>
          <a:xfrm flipH="true" flipV="true">
            <a:off x="1085850" y="7289441"/>
            <a:ext cx="5403" cy="2997456"/>
          </a:xfrm>
          <a:prstGeom prst="line">
            <a:avLst/>
          </a:prstGeom>
          <a:ln cap="flat" w="114300">
            <a:solidFill>
              <a:srgbClr val="9FC3D0"/>
            </a:solidFill>
            <a:prstDash val="solid"/>
            <a:headEnd type="none" len="sm" w="sm"/>
            <a:tailEnd type="none" len="sm" w="sm"/>
          </a:ln>
        </p:spPr>
      </p:sp>
      <p:sp>
        <p:nvSpPr>
          <p:cNvPr name="AutoShape 23" id="23"/>
          <p:cNvSpPr/>
          <p:nvPr/>
        </p:nvSpPr>
        <p:spPr>
          <a:xfrm flipH="true" flipV="true">
            <a:off x="1090490" y="-104525"/>
            <a:ext cx="5403" cy="2997456"/>
          </a:xfrm>
          <a:prstGeom prst="line">
            <a:avLst/>
          </a:prstGeom>
          <a:ln cap="flat" w="114300">
            <a:solidFill>
              <a:srgbClr val="9FC3D0"/>
            </a:solidFill>
            <a:prstDash val="solid"/>
            <a:headEnd type="none" len="sm" w="sm"/>
            <a:tailEnd type="none" len="sm" w="sm"/>
          </a:ln>
        </p:spPr>
      </p:sp>
      <p:grpSp>
        <p:nvGrpSpPr>
          <p:cNvPr name="Group 24" id="24"/>
          <p:cNvGrpSpPr/>
          <p:nvPr/>
        </p:nvGrpSpPr>
        <p:grpSpPr>
          <a:xfrm rot="0">
            <a:off x="15859155" y="0"/>
            <a:ext cx="1562612" cy="1673225"/>
            <a:chOff x="0" y="0"/>
            <a:chExt cx="2083482" cy="2230967"/>
          </a:xfrm>
        </p:grpSpPr>
        <p:grpSp>
          <p:nvGrpSpPr>
            <p:cNvPr name="Group 25" id="25"/>
            <p:cNvGrpSpPr/>
            <p:nvPr/>
          </p:nvGrpSpPr>
          <p:grpSpPr>
            <a:xfrm rot="0">
              <a:off x="75599" y="0"/>
              <a:ext cx="1932284" cy="2230967"/>
              <a:chOff x="0" y="0"/>
              <a:chExt cx="703982" cy="812800"/>
            </a:xfrm>
          </p:grpSpPr>
          <p:sp>
            <p:nvSpPr>
              <p:cNvPr name="Freeform 26" id="26"/>
              <p:cNvSpPr/>
              <p:nvPr/>
            </p:nvSpPr>
            <p:spPr>
              <a:xfrm flipH="false" flipV="false" rot="0">
                <a:off x="0" y="0"/>
                <a:ext cx="703982" cy="812800"/>
              </a:xfrm>
              <a:custGeom>
                <a:avLst/>
                <a:gdLst/>
                <a:ahLst/>
                <a:cxnLst/>
                <a:rect r="r" b="b" t="t" l="l"/>
                <a:pathLst>
                  <a:path h="812800" w="703982">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sp>
          <p:sp>
            <p:nvSpPr>
              <p:cNvPr name="TextBox 27" id="27"/>
              <p:cNvSpPr txBox="true"/>
              <p:nvPr/>
            </p:nvSpPr>
            <p:spPr>
              <a:xfrm>
                <a:off x="0" y="-47625"/>
                <a:ext cx="703982" cy="733425"/>
              </a:xfrm>
              <a:prstGeom prst="rect">
                <a:avLst/>
              </a:prstGeom>
            </p:spPr>
            <p:txBody>
              <a:bodyPr anchor="ctr" rtlCol="false" tIns="50800" lIns="50800" bIns="50800" rIns="50800"/>
              <a:lstStyle/>
              <a:p>
                <a:pPr algn="ctr">
                  <a:lnSpc>
                    <a:spcPts val="2659"/>
                  </a:lnSpc>
                </a:pPr>
              </a:p>
            </p:txBody>
          </p:sp>
        </p:grpSp>
        <p:sp>
          <p:nvSpPr>
            <p:cNvPr name="TextBox 28" id="28"/>
            <p:cNvSpPr txBox="true"/>
            <p:nvPr/>
          </p:nvSpPr>
          <p:spPr>
            <a:xfrm rot="0">
              <a:off x="0" y="437582"/>
              <a:ext cx="2083482" cy="1241424"/>
            </a:xfrm>
            <a:prstGeom prst="rect">
              <a:avLst/>
            </a:prstGeom>
          </p:spPr>
          <p:txBody>
            <a:bodyPr anchor="t" rtlCol="false" tIns="0" lIns="0" bIns="0" rIns="0">
              <a:spAutoFit/>
            </a:bodyPr>
            <a:lstStyle/>
            <a:p>
              <a:pPr algn="ctr">
                <a:lnSpc>
                  <a:spcPts val="7805"/>
                </a:lnSpc>
              </a:pPr>
              <a:r>
                <a:rPr lang="en-US" sz="5575">
                  <a:solidFill>
                    <a:srgbClr val="000000"/>
                  </a:solidFill>
                  <a:latin typeface="Open Sans Bold"/>
                </a:rPr>
                <a:t>27</a:t>
              </a:r>
            </a:p>
          </p:txBody>
        </p:sp>
      </p:grpSp>
      <p:sp>
        <p:nvSpPr>
          <p:cNvPr name="Freeform 29" id="29"/>
          <p:cNvSpPr/>
          <p:nvPr/>
        </p:nvSpPr>
        <p:spPr>
          <a:xfrm flipH="false" flipV="false" rot="0">
            <a:off x="1263762" y="-1458608"/>
            <a:ext cx="7315200" cy="2477783"/>
          </a:xfrm>
          <a:custGeom>
            <a:avLst/>
            <a:gdLst/>
            <a:ahLst/>
            <a:cxnLst/>
            <a:rect r="r" b="b" t="t" l="l"/>
            <a:pathLst>
              <a:path h="2477783" w="7315200">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0" id="30"/>
          <p:cNvSpPr/>
          <p:nvPr/>
        </p:nvSpPr>
        <p:spPr>
          <a:xfrm flipH="false" flipV="false" rot="0">
            <a:off x="11804788" y="9258300"/>
            <a:ext cx="7315200" cy="2477783"/>
          </a:xfrm>
          <a:custGeom>
            <a:avLst/>
            <a:gdLst/>
            <a:ahLst/>
            <a:cxnLst/>
            <a:rect r="r" b="b" t="t" l="l"/>
            <a:pathLst>
              <a:path h="2477783" w="7315200">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sp>
        <p:nvSpPr>
          <p:cNvPr name="TextBox 2" id="2"/>
          <p:cNvSpPr txBox="true"/>
          <p:nvPr/>
        </p:nvSpPr>
        <p:spPr>
          <a:xfrm rot="0">
            <a:off x="6460240" y="4517821"/>
            <a:ext cx="5367520" cy="3633842"/>
          </a:xfrm>
          <a:prstGeom prst="rect">
            <a:avLst/>
          </a:prstGeom>
        </p:spPr>
        <p:txBody>
          <a:bodyPr anchor="t" rtlCol="false" tIns="0" lIns="0" bIns="0" rIns="0">
            <a:spAutoFit/>
          </a:bodyPr>
          <a:lstStyle/>
          <a:p>
            <a:pPr algn="l">
              <a:lnSpc>
                <a:spcPts val="7208"/>
              </a:lnSpc>
            </a:pPr>
            <a:r>
              <a:rPr lang="en-US" sz="5149">
                <a:solidFill>
                  <a:srgbClr val="000000"/>
                </a:solidFill>
                <a:latin typeface="Alatsi"/>
              </a:rPr>
              <a:t>Phát hiện mã độc</a:t>
            </a:r>
          </a:p>
          <a:p>
            <a:pPr algn="l">
              <a:lnSpc>
                <a:spcPts val="7208"/>
              </a:lnSpc>
            </a:pPr>
            <a:r>
              <a:rPr lang="en-US" sz="5149">
                <a:solidFill>
                  <a:srgbClr val="000000"/>
                </a:solidFill>
                <a:latin typeface="Alatsi"/>
              </a:rPr>
              <a:t>Đột biến mã độc </a:t>
            </a:r>
          </a:p>
          <a:p>
            <a:pPr algn="l">
              <a:lnSpc>
                <a:spcPts val="7208"/>
              </a:lnSpc>
            </a:pPr>
            <a:r>
              <a:rPr lang="en-US" sz="5149">
                <a:solidFill>
                  <a:srgbClr val="000000"/>
                </a:solidFill>
                <a:latin typeface="Alatsi"/>
              </a:rPr>
              <a:t>Khác: ...</a:t>
            </a:r>
          </a:p>
          <a:p>
            <a:pPr algn="l">
              <a:lnSpc>
                <a:spcPts val="7208"/>
              </a:lnSpc>
            </a:pPr>
          </a:p>
        </p:txBody>
      </p:sp>
      <p:sp>
        <p:nvSpPr>
          <p:cNvPr name="TextBox 3" id="3"/>
          <p:cNvSpPr txBox="true"/>
          <p:nvPr/>
        </p:nvSpPr>
        <p:spPr>
          <a:xfrm rot="0">
            <a:off x="5834167" y="9771832"/>
            <a:ext cx="6882108" cy="464820"/>
          </a:xfrm>
          <a:prstGeom prst="rect">
            <a:avLst/>
          </a:prstGeom>
        </p:spPr>
        <p:txBody>
          <a:bodyPr anchor="t" rtlCol="false" tIns="0" lIns="0" bIns="0" rIns="0">
            <a:spAutoFit/>
          </a:bodyPr>
          <a:lstStyle/>
          <a:p>
            <a:pPr algn="ctr">
              <a:lnSpc>
                <a:spcPts val="3779"/>
              </a:lnSpc>
            </a:pPr>
            <a:r>
              <a:rPr lang="en-US" sz="2700">
                <a:solidFill>
                  <a:srgbClr val="000000"/>
                </a:solidFill>
                <a:latin typeface="Alatsi"/>
              </a:rPr>
              <a:t>GROUP 01</a:t>
            </a:r>
          </a:p>
        </p:txBody>
      </p:sp>
      <p:sp>
        <p:nvSpPr>
          <p:cNvPr name="AutoShape 4" id="4"/>
          <p:cNvSpPr/>
          <p:nvPr/>
        </p:nvSpPr>
        <p:spPr>
          <a:xfrm>
            <a:off x="-129378" y="10032817"/>
            <a:ext cx="7105264" cy="19050"/>
          </a:xfrm>
          <a:prstGeom prst="line">
            <a:avLst/>
          </a:prstGeom>
          <a:ln cap="flat" w="114300">
            <a:solidFill>
              <a:srgbClr val="9FC3D0"/>
            </a:solidFill>
            <a:prstDash val="solid"/>
            <a:headEnd type="none" len="sm" w="sm"/>
            <a:tailEnd type="none" len="sm" w="sm"/>
          </a:ln>
        </p:spPr>
      </p:sp>
      <p:sp>
        <p:nvSpPr>
          <p:cNvPr name="Freeform 5" id="5"/>
          <p:cNvSpPr/>
          <p:nvPr/>
        </p:nvSpPr>
        <p:spPr>
          <a:xfrm flipH="false" flipV="false" rot="0">
            <a:off x="13764167" y="6208199"/>
            <a:ext cx="7315200" cy="2477783"/>
          </a:xfrm>
          <a:custGeom>
            <a:avLst/>
            <a:gdLst/>
            <a:ahLst/>
            <a:cxnLst/>
            <a:rect r="r" b="b" t="t" l="l"/>
            <a:pathLst>
              <a:path h="2477783" w="7315200">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6" id="6"/>
          <p:cNvSpPr/>
          <p:nvPr/>
        </p:nvSpPr>
        <p:spPr>
          <a:xfrm>
            <a:off x="11561390" y="10032817"/>
            <a:ext cx="7105264" cy="19050"/>
          </a:xfrm>
          <a:prstGeom prst="line">
            <a:avLst/>
          </a:prstGeom>
          <a:ln cap="flat" w="114300">
            <a:solidFill>
              <a:srgbClr val="9FC3D0"/>
            </a:solidFill>
            <a:prstDash val="solid"/>
            <a:headEnd type="none" len="sm" w="sm"/>
            <a:tailEnd type="none" len="sm" w="sm"/>
          </a:ln>
        </p:spPr>
      </p:sp>
      <p:sp>
        <p:nvSpPr>
          <p:cNvPr name="TextBox 7" id="7"/>
          <p:cNvSpPr txBox="true"/>
          <p:nvPr/>
        </p:nvSpPr>
        <p:spPr>
          <a:xfrm rot="0">
            <a:off x="2553980" y="866775"/>
            <a:ext cx="13180039" cy="2955661"/>
          </a:xfrm>
          <a:prstGeom prst="rect">
            <a:avLst/>
          </a:prstGeom>
        </p:spPr>
        <p:txBody>
          <a:bodyPr anchor="t" rtlCol="false" tIns="0" lIns="0" bIns="0" rIns="0">
            <a:spAutoFit/>
          </a:bodyPr>
          <a:lstStyle/>
          <a:p>
            <a:pPr algn="ctr">
              <a:lnSpc>
                <a:spcPts val="11899"/>
              </a:lnSpc>
            </a:pPr>
            <a:r>
              <a:rPr lang="en-US" sz="8499">
                <a:solidFill>
                  <a:srgbClr val="000000"/>
                </a:solidFill>
                <a:latin typeface="Alatsi"/>
              </a:rPr>
              <a:t>CHỦ ĐỀ NGHIÊN CỨU TRONG LĨNH VỰC MÃ ĐỘC</a:t>
            </a:r>
          </a:p>
        </p:txBody>
      </p:sp>
      <p:grpSp>
        <p:nvGrpSpPr>
          <p:cNvPr name="Group 8" id="8"/>
          <p:cNvGrpSpPr/>
          <p:nvPr/>
        </p:nvGrpSpPr>
        <p:grpSpPr>
          <a:xfrm rot="0">
            <a:off x="15859155" y="0"/>
            <a:ext cx="1562612" cy="1673225"/>
            <a:chOff x="0" y="0"/>
            <a:chExt cx="2083482" cy="2230967"/>
          </a:xfrm>
        </p:grpSpPr>
        <p:grpSp>
          <p:nvGrpSpPr>
            <p:cNvPr name="Group 9" id="9"/>
            <p:cNvGrpSpPr/>
            <p:nvPr/>
          </p:nvGrpSpPr>
          <p:grpSpPr>
            <a:xfrm rot="0">
              <a:off x="75599" y="0"/>
              <a:ext cx="1932284" cy="2230967"/>
              <a:chOff x="0" y="0"/>
              <a:chExt cx="703982" cy="812800"/>
            </a:xfrm>
          </p:grpSpPr>
          <p:sp>
            <p:nvSpPr>
              <p:cNvPr name="Freeform 10" id="10"/>
              <p:cNvSpPr/>
              <p:nvPr/>
            </p:nvSpPr>
            <p:spPr>
              <a:xfrm flipH="false" flipV="false" rot="0">
                <a:off x="0" y="0"/>
                <a:ext cx="703982" cy="812800"/>
              </a:xfrm>
              <a:custGeom>
                <a:avLst/>
                <a:gdLst/>
                <a:ahLst/>
                <a:cxnLst/>
                <a:rect r="r" b="b" t="t" l="l"/>
                <a:pathLst>
                  <a:path h="812800" w="703982">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sp>
          <p:sp>
            <p:nvSpPr>
              <p:cNvPr name="TextBox 11" id="11"/>
              <p:cNvSpPr txBox="true"/>
              <p:nvPr/>
            </p:nvSpPr>
            <p:spPr>
              <a:xfrm>
                <a:off x="0" y="-47625"/>
                <a:ext cx="703982" cy="733425"/>
              </a:xfrm>
              <a:prstGeom prst="rect">
                <a:avLst/>
              </a:prstGeom>
            </p:spPr>
            <p:txBody>
              <a:bodyPr anchor="ctr" rtlCol="false" tIns="50800" lIns="50800" bIns="50800" rIns="50800"/>
              <a:lstStyle/>
              <a:p>
                <a:pPr algn="ctr">
                  <a:lnSpc>
                    <a:spcPts val="2659"/>
                  </a:lnSpc>
                </a:pPr>
              </a:p>
            </p:txBody>
          </p:sp>
        </p:grpSp>
        <p:sp>
          <p:nvSpPr>
            <p:cNvPr name="TextBox 12" id="12"/>
            <p:cNvSpPr txBox="true"/>
            <p:nvPr/>
          </p:nvSpPr>
          <p:spPr>
            <a:xfrm rot="0">
              <a:off x="0" y="437582"/>
              <a:ext cx="2083482" cy="1241424"/>
            </a:xfrm>
            <a:prstGeom prst="rect">
              <a:avLst/>
            </a:prstGeom>
          </p:spPr>
          <p:txBody>
            <a:bodyPr anchor="t" rtlCol="false" tIns="0" lIns="0" bIns="0" rIns="0">
              <a:spAutoFit/>
            </a:bodyPr>
            <a:lstStyle/>
            <a:p>
              <a:pPr algn="ctr">
                <a:lnSpc>
                  <a:spcPts val="7805"/>
                </a:lnSpc>
              </a:pPr>
              <a:r>
                <a:rPr lang="en-US" sz="5575">
                  <a:solidFill>
                    <a:srgbClr val="000000"/>
                  </a:solidFill>
                  <a:latin typeface="Open Sans Bold"/>
                </a:rPr>
                <a:t>2</a:t>
              </a:r>
            </a:p>
          </p:txBody>
        </p:sp>
      </p:grpSp>
      <p:sp>
        <p:nvSpPr>
          <p:cNvPr name="Freeform 13" id="13"/>
          <p:cNvSpPr/>
          <p:nvPr/>
        </p:nvSpPr>
        <p:spPr>
          <a:xfrm flipH="false" flipV="false" rot="0">
            <a:off x="-2627572" y="-733336"/>
            <a:ext cx="7315200" cy="2477783"/>
          </a:xfrm>
          <a:custGeom>
            <a:avLst/>
            <a:gdLst/>
            <a:ahLst/>
            <a:cxnLst/>
            <a:rect r="r" b="b" t="t" l="l"/>
            <a:pathLst>
              <a:path h="2477783" w="7315200">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4" id="14"/>
          <p:cNvSpPr/>
          <p:nvPr/>
        </p:nvSpPr>
        <p:spPr>
          <a:xfrm flipH="false" flipV="false" rot="0">
            <a:off x="12189550" y="4622596"/>
            <a:ext cx="709105" cy="733098"/>
          </a:xfrm>
          <a:custGeom>
            <a:avLst/>
            <a:gdLst/>
            <a:ahLst/>
            <a:cxnLst/>
            <a:rect r="r" b="b" t="t" l="l"/>
            <a:pathLst>
              <a:path h="733098" w="709105">
                <a:moveTo>
                  <a:pt x="0" y="0"/>
                </a:moveTo>
                <a:lnTo>
                  <a:pt x="709106" y="0"/>
                </a:lnTo>
                <a:lnTo>
                  <a:pt x="709106" y="733097"/>
                </a:lnTo>
                <a:lnTo>
                  <a:pt x="0" y="73309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sp>
        <p:nvSpPr>
          <p:cNvPr name="TextBox 2" id="2"/>
          <p:cNvSpPr txBox="true"/>
          <p:nvPr/>
        </p:nvSpPr>
        <p:spPr>
          <a:xfrm rot="0">
            <a:off x="1236347" y="866775"/>
            <a:ext cx="15815306" cy="1450843"/>
          </a:xfrm>
          <a:prstGeom prst="rect">
            <a:avLst/>
          </a:prstGeom>
        </p:spPr>
        <p:txBody>
          <a:bodyPr anchor="t" rtlCol="false" tIns="0" lIns="0" bIns="0" rIns="0">
            <a:spAutoFit/>
          </a:bodyPr>
          <a:lstStyle/>
          <a:p>
            <a:pPr algn="ctr">
              <a:lnSpc>
                <a:spcPts val="11899"/>
              </a:lnSpc>
            </a:pPr>
            <a:r>
              <a:rPr lang="en-US" sz="8499">
                <a:solidFill>
                  <a:srgbClr val="000000"/>
                </a:solidFill>
                <a:latin typeface="Alatsi"/>
              </a:rPr>
              <a:t>CẢI TIẾN</a:t>
            </a:r>
          </a:p>
        </p:txBody>
      </p:sp>
      <p:sp>
        <p:nvSpPr>
          <p:cNvPr name="TextBox 3" id="3"/>
          <p:cNvSpPr txBox="true"/>
          <p:nvPr/>
        </p:nvSpPr>
        <p:spPr>
          <a:xfrm rot="0">
            <a:off x="2236347" y="2903729"/>
            <a:ext cx="13815306" cy="4718200"/>
          </a:xfrm>
          <a:prstGeom prst="rect">
            <a:avLst/>
          </a:prstGeom>
        </p:spPr>
        <p:txBody>
          <a:bodyPr anchor="t" rtlCol="false" tIns="0" lIns="0" bIns="0" rIns="0">
            <a:spAutoFit/>
          </a:bodyPr>
          <a:lstStyle/>
          <a:p>
            <a:pPr algn="l" marL="826325" indent="-413162" lvl="1">
              <a:lnSpc>
                <a:spcPts val="5358"/>
              </a:lnSpc>
              <a:buFont typeface="Arial"/>
              <a:buChar char="•"/>
            </a:pPr>
            <a:r>
              <a:rPr lang="en-US" sz="3827">
                <a:solidFill>
                  <a:srgbClr val="000000"/>
                </a:solidFill>
                <a:latin typeface="Alatsi"/>
              </a:rPr>
              <a:t>Thu thập bộ dữ liệu nhiều mẫu hơn nữa để đánh giá.</a:t>
            </a:r>
          </a:p>
          <a:p>
            <a:pPr algn="l">
              <a:lnSpc>
                <a:spcPts val="5358"/>
              </a:lnSpc>
            </a:pPr>
          </a:p>
          <a:p>
            <a:pPr algn="l" marL="826325" indent="-413162" lvl="1">
              <a:lnSpc>
                <a:spcPts val="5358"/>
              </a:lnSpc>
              <a:buFont typeface="Arial"/>
              <a:buChar char="•"/>
            </a:pPr>
            <a:r>
              <a:rPr lang="en-US" sz="3827">
                <a:solidFill>
                  <a:srgbClr val="000000"/>
                </a:solidFill>
                <a:latin typeface="Alatsi"/>
              </a:rPr>
              <a:t>Sử dụng các phương pháp lựa chọn đặc trưng tối ưu hơn để cải thiện hiệu suất mô hình cũng như là giảm chi phí tính toán và thời gian hơn.</a:t>
            </a:r>
          </a:p>
          <a:p>
            <a:pPr algn="l">
              <a:lnSpc>
                <a:spcPts val="5358"/>
              </a:lnSpc>
            </a:pPr>
          </a:p>
          <a:p>
            <a:pPr algn="l" marL="826325" indent="-413162" lvl="1">
              <a:lnSpc>
                <a:spcPts val="5358"/>
              </a:lnSpc>
              <a:buFont typeface="Arial"/>
              <a:buChar char="•"/>
            </a:pPr>
            <a:r>
              <a:rPr lang="en-US" sz="3827">
                <a:solidFill>
                  <a:srgbClr val="000000"/>
                </a:solidFill>
                <a:latin typeface="Alatsi"/>
              </a:rPr>
              <a:t>Sử dụng mô hình deep learning thay vì traditional learning.</a:t>
            </a:r>
          </a:p>
        </p:txBody>
      </p:sp>
      <p:sp>
        <p:nvSpPr>
          <p:cNvPr name="TextBox 4" id="4"/>
          <p:cNvSpPr txBox="true"/>
          <p:nvPr/>
        </p:nvSpPr>
        <p:spPr>
          <a:xfrm rot="0">
            <a:off x="5807761" y="9822180"/>
            <a:ext cx="6882108" cy="464820"/>
          </a:xfrm>
          <a:prstGeom prst="rect">
            <a:avLst/>
          </a:prstGeom>
        </p:spPr>
        <p:txBody>
          <a:bodyPr anchor="t" rtlCol="false" tIns="0" lIns="0" bIns="0" rIns="0">
            <a:spAutoFit/>
          </a:bodyPr>
          <a:lstStyle/>
          <a:p>
            <a:pPr algn="ctr">
              <a:lnSpc>
                <a:spcPts val="3779"/>
              </a:lnSpc>
            </a:pPr>
            <a:r>
              <a:rPr lang="en-US" sz="2700">
                <a:solidFill>
                  <a:srgbClr val="000000"/>
                </a:solidFill>
                <a:latin typeface="Alatsi"/>
              </a:rPr>
              <a:t>GROUP 01</a:t>
            </a:r>
          </a:p>
        </p:txBody>
      </p:sp>
      <p:sp>
        <p:nvSpPr>
          <p:cNvPr name="AutoShape 5" id="5"/>
          <p:cNvSpPr/>
          <p:nvPr/>
        </p:nvSpPr>
        <p:spPr>
          <a:xfrm>
            <a:off x="-155785" y="10083165"/>
            <a:ext cx="7105264" cy="19050"/>
          </a:xfrm>
          <a:prstGeom prst="line">
            <a:avLst/>
          </a:prstGeom>
          <a:ln cap="flat" w="114300">
            <a:solidFill>
              <a:srgbClr val="9FC3D0"/>
            </a:solidFill>
            <a:prstDash val="solid"/>
            <a:headEnd type="none" len="sm" w="sm"/>
            <a:tailEnd type="none" len="sm" w="sm"/>
          </a:ln>
        </p:spPr>
      </p:sp>
      <p:sp>
        <p:nvSpPr>
          <p:cNvPr name="AutoShape 6" id="6"/>
          <p:cNvSpPr/>
          <p:nvPr/>
        </p:nvSpPr>
        <p:spPr>
          <a:xfrm>
            <a:off x="11534983" y="10083165"/>
            <a:ext cx="7105264" cy="19050"/>
          </a:xfrm>
          <a:prstGeom prst="line">
            <a:avLst/>
          </a:prstGeom>
          <a:ln cap="flat" w="114300">
            <a:solidFill>
              <a:srgbClr val="9FC3D0"/>
            </a:solidFill>
            <a:prstDash val="solid"/>
            <a:headEnd type="none" len="sm" w="sm"/>
            <a:tailEnd type="none" len="sm" w="sm"/>
          </a:ln>
        </p:spPr>
      </p:sp>
      <p:grpSp>
        <p:nvGrpSpPr>
          <p:cNvPr name="Group 7" id="7"/>
          <p:cNvGrpSpPr/>
          <p:nvPr/>
        </p:nvGrpSpPr>
        <p:grpSpPr>
          <a:xfrm rot="0">
            <a:off x="15859155" y="0"/>
            <a:ext cx="1562612" cy="1673225"/>
            <a:chOff x="0" y="0"/>
            <a:chExt cx="2083482" cy="2230967"/>
          </a:xfrm>
        </p:grpSpPr>
        <p:grpSp>
          <p:nvGrpSpPr>
            <p:cNvPr name="Group 8" id="8"/>
            <p:cNvGrpSpPr/>
            <p:nvPr/>
          </p:nvGrpSpPr>
          <p:grpSpPr>
            <a:xfrm rot="0">
              <a:off x="75599" y="0"/>
              <a:ext cx="1932284" cy="2230967"/>
              <a:chOff x="0" y="0"/>
              <a:chExt cx="703982" cy="812800"/>
            </a:xfrm>
          </p:grpSpPr>
          <p:sp>
            <p:nvSpPr>
              <p:cNvPr name="Freeform 9" id="9"/>
              <p:cNvSpPr/>
              <p:nvPr/>
            </p:nvSpPr>
            <p:spPr>
              <a:xfrm flipH="false" flipV="false" rot="0">
                <a:off x="0" y="0"/>
                <a:ext cx="703982" cy="812800"/>
              </a:xfrm>
              <a:custGeom>
                <a:avLst/>
                <a:gdLst/>
                <a:ahLst/>
                <a:cxnLst/>
                <a:rect r="r" b="b" t="t" l="l"/>
                <a:pathLst>
                  <a:path h="812800" w="703982">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sp>
          <p:sp>
            <p:nvSpPr>
              <p:cNvPr name="TextBox 10" id="10"/>
              <p:cNvSpPr txBox="true"/>
              <p:nvPr/>
            </p:nvSpPr>
            <p:spPr>
              <a:xfrm>
                <a:off x="0" y="-47625"/>
                <a:ext cx="703982" cy="733425"/>
              </a:xfrm>
              <a:prstGeom prst="rect">
                <a:avLst/>
              </a:prstGeom>
            </p:spPr>
            <p:txBody>
              <a:bodyPr anchor="ctr" rtlCol="false" tIns="50800" lIns="50800" bIns="50800" rIns="50800"/>
              <a:lstStyle/>
              <a:p>
                <a:pPr algn="ctr">
                  <a:lnSpc>
                    <a:spcPts val="2659"/>
                  </a:lnSpc>
                </a:pPr>
              </a:p>
            </p:txBody>
          </p:sp>
        </p:grpSp>
        <p:sp>
          <p:nvSpPr>
            <p:cNvPr name="TextBox 11" id="11"/>
            <p:cNvSpPr txBox="true"/>
            <p:nvPr/>
          </p:nvSpPr>
          <p:spPr>
            <a:xfrm rot="0">
              <a:off x="0" y="437582"/>
              <a:ext cx="2083482" cy="1241424"/>
            </a:xfrm>
            <a:prstGeom prst="rect">
              <a:avLst/>
            </a:prstGeom>
          </p:spPr>
          <p:txBody>
            <a:bodyPr anchor="t" rtlCol="false" tIns="0" lIns="0" bIns="0" rIns="0">
              <a:spAutoFit/>
            </a:bodyPr>
            <a:lstStyle/>
            <a:p>
              <a:pPr algn="ctr">
                <a:lnSpc>
                  <a:spcPts val="7805"/>
                </a:lnSpc>
              </a:pPr>
              <a:r>
                <a:rPr lang="en-US" sz="5575">
                  <a:solidFill>
                    <a:srgbClr val="000000"/>
                  </a:solidFill>
                  <a:latin typeface="Open Sans Bold"/>
                </a:rPr>
                <a:t>28</a:t>
              </a:r>
            </a:p>
          </p:txBody>
        </p:sp>
      </p:grpSp>
      <p:sp>
        <p:nvSpPr>
          <p:cNvPr name="Freeform 12" id="12"/>
          <p:cNvSpPr/>
          <p:nvPr/>
        </p:nvSpPr>
        <p:spPr>
          <a:xfrm flipH="false" flipV="false" rot="0">
            <a:off x="-1145203" y="-402279"/>
            <a:ext cx="7315200" cy="2477783"/>
          </a:xfrm>
          <a:custGeom>
            <a:avLst/>
            <a:gdLst/>
            <a:ahLst/>
            <a:cxnLst/>
            <a:rect r="r" b="b" t="t" l="l"/>
            <a:pathLst>
              <a:path h="2477783" w="7315200">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sp>
        <p:nvSpPr>
          <p:cNvPr name="TextBox 2" id="2"/>
          <p:cNvSpPr txBox="true"/>
          <p:nvPr/>
        </p:nvSpPr>
        <p:spPr>
          <a:xfrm rot="0">
            <a:off x="5807761" y="9822180"/>
            <a:ext cx="6882108" cy="464820"/>
          </a:xfrm>
          <a:prstGeom prst="rect">
            <a:avLst/>
          </a:prstGeom>
        </p:spPr>
        <p:txBody>
          <a:bodyPr anchor="t" rtlCol="false" tIns="0" lIns="0" bIns="0" rIns="0">
            <a:spAutoFit/>
          </a:bodyPr>
          <a:lstStyle/>
          <a:p>
            <a:pPr algn="ctr">
              <a:lnSpc>
                <a:spcPts val="3779"/>
              </a:lnSpc>
            </a:pPr>
            <a:r>
              <a:rPr lang="en-US" sz="2700">
                <a:solidFill>
                  <a:srgbClr val="000000"/>
                </a:solidFill>
                <a:latin typeface="Alatsi"/>
              </a:rPr>
              <a:t>GROUP 01</a:t>
            </a:r>
          </a:p>
        </p:txBody>
      </p:sp>
      <p:sp>
        <p:nvSpPr>
          <p:cNvPr name="AutoShape 3" id="3"/>
          <p:cNvSpPr/>
          <p:nvPr/>
        </p:nvSpPr>
        <p:spPr>
          <a:xfrm>
            <a:off x="-155785" y="10083165"/>
            <a:ext cx="7105264" cy="19050"/>
          </a:xfrm>
          <a:prstGeom prst="line">
            <a:avLst/>
          </a:prstGeom>
          <a:ln cap="flat" w="114300">
            <a:solidFill>
              <a:srgbClr val="9FC3D0"/>
            </a:solidFill>
            <a:prstDash val="solid"/>
            <a:headEnd type="none" len="sm" w="sm"/>
            <a:tailEnd type="none" len="sm" w="sm"/>
          </a:ln>
        </p:spPr>
      </p:sp>
      <p:sp>
        <p:nvSpPr>
          <p:cNvPr name="AutoShape 4" id="4"/>
          <p:cNvSpPr/>
          <p:nvPr/>
        </p:nvSpPr>
        <p:spPr>
          <a:xfrm>
            <a:off x="11534983" y="10083165"/>
            <a:ext cx="7105264" cy="19050"/>
          </a:xfrm>
          <a:prstGeom prst="line">
            <a:avLst/>
          </a:prstGeom>
          <a:ln cap="flat" w="114300">
            <a:solidFill>
              <a:srgbClr val="9FC3D0"/>
            </a:solidFill>
            <a:prstDash val="solid"/>
            <a:headEnd type="none" len="sm" w="sm"/>
            <a:tailEnd type="none" len="sm" w="sm"/>
          </a:ln>
        </p:spPr>
      </p:sp>
      <p:sp>
        <p:nvSpPr>
          <p:cNvPr name="Freeform 5" id="5"/>
          <p:cNvSpPr/>
          <p:nvPr/>
        </p:nvSpPr>
        <p:spPr>
          <a:xfrm flipH="false" flipV="false" rot="0">
            <a:off x="-1145203" y="-402279"/>
            <a:ext cx="7315200" cy="2477783"/>
          </a:xfrm>
          <a:custGeom>
            <a:avLst/>
            <a:gdLst/>
            <a:ahLst/>
            <a:cxnLst/>
            <a:rect r="r" b="b" t="t" l="l"/>
            <a:pathLst>
              <a:path h="2477783" w="7315200">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4982801" y="5143500"/>
            <a:ext cx="7315200" cy="2477783"/>
          </a:xfrm>
          <a:custGeom>
            <a:avLst/>
            <a:gdLst/>
            <a:ahLst/>
            <a:cxnLst/>
            <a:rect r="r" b="b" t="t" l="l"/>
            <a:pathLst>
              <a:path h="2477783" w="7315200">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pic>
        <p:nvPicPr>
          <p:cNvPr name="Picture 7" id="7">
            <a:hlinkClick action="ppaction://media"/>
          </p:cNvPr>
          <p:cNvPicPr>
            <a:picLocks noChangeAspect="true"/>
          </p:cNvPicPr>
          <p:nvPr>
            <a:videoFile r:link="rId5"/>
            <p:extLst>
              <p:ext uri="{DAA4B4D4-6D71-4841-9C94-3DE7FCFB9230}">
                <p14:media xmlns:p14="http://schemas.microsoft.com/office/powerpoint/2010/main" r:embed="rId6"/>
              </p:ext>
            </p:extLst>
          </p:nvPr>
        </p:nvPicPr>
        <p:blipFill>
          <a:blip r:embed="rId4"/>
          <a:srcRect l="2634" t="7350" r="3029" b="5007"/>
          <a:stretch>
            <a:fillRect/>
          </a:stretch>
        </p:blipFill>
        <p:spPr>
          <a:xfrm flipH="false" flipV="false" rot="0">
            <a:off x="0" y="549037"/>
            <a:ext cx="18288000" cy="9553178"/>
          </a:xfrm>
          <a:prstGeom prst="rect">
            <a:avLst/>
          </a:prstGeom>
        </p:spPr>
      </p:pic>
      <p:sp>
        <p:nvSpPr>
          <p:cNvPr name="TextBox 8" id="8"/>
          <p:cNvSpPr txBox="true"/>
          <p:nvPr/>
        </p:nvSpPr>
        <p:spPr>
          <a:xfrm rot="0">
            <a:off x="1443994" y="-95250"/>
            <a:ext cx="15815306" cy="853943"/>
          </a:xfrm>
          <a:prstGeom prst="rect">
            <a:avLst/>
          </a:prstGeom>
        </p:spPr>
        <p:txBody>
          <a:bodyPr anchor="t" rtlCol="false" tIns="0" lIns="0" bIns="0" rIns="0">
            <a:spAutoFit/>
          </a:bodyPr>
          <a:lstStyle/>
          <a:p>
            <a:pPr algn="ctr">
              <a:lnSpc>
                <a:spcPts val="7000"/>
              </a:lnSpc>
            </a:pPr>
            <a:r>
              <a:rPr lang="en-US" sz="5000">
                <a:solidFill>
                  <a:srgbClr val="000000"/>
                </a:solidFill>
                <a:latin typeface="Alatsi"/>
              </a:rPr>
              <a:t>DEMO</a:t>
            </a:r>
          </a:p>
        </p:txBody>
      </p:sp>
      <p:grpSp>
        <p:nvGrpSpPr>
          <p:cNvPr name="Group 9" id="9"/>
          <p:cNvGrpSpPr/>
          <p:nvPr/>
        </p:nvGrpSpPr>
        <p:grpSpPr>
          <a:xfrm rot="0">
            <a:off x="15954451" y="0"/>
            <a:ext cx="1562612" cy="1673225"/>
            <a:chOff x="0" y="0"/>
            <a:chExt cx="2083482" cy="2230967"/>
          </a:xfrm>
        </p:grpSpPr>
        <p:grpSp>
          <p:nvGrpSpPr>
            <p:cNvPr name="Group 10" id="10"/>
            <p:cNvGrpSpPr/>
            <p:nvPr/>
          </p:nvGrpSpPr>
          <p:grpSpPr>
            <a:xfrm rot="0">
              <a:off x="75599" y="0"/>
              <a:ext cx="1932284" cy="2230967"/>
              <a:chOff x="0" y="0"/>
              <a:chExt cx="703982" cy="812800"/>
            </a:xfrm>
          </p:grpSpPr>
          <p:sp>
            <p:nvSpPr>
              <p:cNvPr name="Freeform 11" id="11"/>
              <p:cNvSpPr/>
              <p:nvPr/>
            </p:nvSpPr>
            <p:spPr>
              <a:xfrm flipH="false" flipV="false" rot="0">
                <a:off x="0" y="0"/>
                <a:ext cx="703982" cy="812800"/>
              </a:xfrm>
              <a:custGeom>
                <a:avLst/>
                <a:gdLst/>
                <a:ahLst/>
                <a:cxnLst/>
                <a:rect r="r" b="b" t="t" l="l"/>
                <a:pathLst>
                  <a:path h="812800" w="703982">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sp>
          <p:sp>
            <p:nvSpPr>
              <p:cNvPr name="TextBox 12" id="12"/>
              <p:cNvSpPr txBox="true"/>
              <p:nvPr/>
            </p:nvSpPr>
            <p:spPr>
              <a:xfrm>
                <a:off x="0" y="-47625"/>
                <a:ext cx="703982" cy="733425"/>
              </a:xfrm>
              <a:prstGeom prst="rect">
                <a:avLst/>
              </a:prstGeom>
            </p:spPr>
            <p:txBody>
              <a:bodyPr anchor="ctr" rtlCol="false" tIns="50800" lIns="50800" bIns="50800" rIns="50800"/>
              <a:lstStyle/>
              <a:p>
                <a:pPr algn="ctr">
                  <a:lnSpc>
                    <a:spcPts val="2659"/>
                  </a:lnSpc>
                </a:pPr>
              </a:p>
            </p:txBody>
          </p:sp>
        </p:grpSp>
        <p:sp>
          <p:nvSpPr>
            <p:cNvPr name="TextBox 13" id="13"/>
            <p:cNvSpPr txBox="true"/>
            <p:nvPr/>
          </p:nvSpPr>
          <p:spPr>
            <a:xfrm rot="0">
              <a:off x="0" y="437582"/>
              <a:ext cx="2083482" cy="1241424"/>
            </a:xfrm>
            <a:prstGeom prst="rect">
              <a:avLst/>
            </a:prstGeom>
          </p:spPr>
          <p:txBody>
            <a:bodyPr anchor="t" rtlCol="false" tIns="0" lIns="0" bIns="0" rIns="0">
              <a:spAutoFit/>
            </a:bodyPr>
            <a:lstStyle/>
            <a:p>
              <a:pPr algn="ctr">
                <a:lnSpc>
                  <a:spcPts val="7805"/>
                </a:lnSpc>
              </a:pPr>
              <a:r>
                <a:rPr lang="en-US" sz="5575">
                  <a:solidFill>
                    <a:srgbClr val="000000"/>
                  </a:solidFill>
                  <a:latin typeface="Open Sans Bold"/>
                </a:rPr>
                <a:t>29</a:t>
              </a:r>
            </a:p>
          </p:txBody>
        </p:sp>
      </p:grpSp>
    </p:spTree>
  </p:cSld>
  <p:clrMapOvr>
    <a:masterClrMapping/>
  </p:clrMapOvr>
  <p:timing>
    <p:tnLst>
      <p:par>
        <p:cTn dur="indefinite" restart="never" nodeType="tmRoot">
          <p:childTnLst>
            <p:video>
              <p:cMediaNode vol="100000">
                <p:cTn fill="hold" display="false">
                  <p:stCondLst>
                    <p:cond delay="indefinite"/>
                  </p:stCondLst>
                </p:cTn>
                <p:tgtEl>
                  <p:spTgt spid="7"/>
                </p:tgtEl>
              </p:cMediaNode>
            </p:video>
          </p:childTnLst>
        </p:cTn>
      </p:par>
    </p:tnLst>
  </p:timing>
</p:sld>
</file>

<file path=ppt/slides/slide32.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sp>
        <p:nvSpPr>
          <p:cNvPr name="TextBox 2" id="2"/>
          <p:cNvSpPr txBox="true"/>
          <p:nvPr/>
        </p:nvSpPr>
        <p:spPr>
          <a:xfrm rot="0">
            <a:off x="4554977" y="3748035"/>
            <a:ext cx="11627497" cy="2514704"/>
          </a:xfrm>
          <a:prstGeom prst="rect">
            <a:avLst/>
          </a:prstGeom>
        </p:spPr>
        <p:txBody>
          <a:bodyPr anchor="t" rtlCol="false" tIns="0" lIns="0" bIns="0" rIns="0">
            <a:spAutoFit/>
          </a:bodyPr>
          <a:lstStyle/>
          <a:p>
            <a:pPr algn="ctr">
              <a:lnSpc>
                <a:spcPts val="20573"/>
              </a:lnSpc>
            </a:pPr>
            <a:r>
              <a:rPr lang="en-US" sz="14695">
                <a:solidFill>
                  <a:srgbClr val="000000"/>
                </a:solidFill>
                <a:latin typeface="Alatsi"/>
              </a:rPr>
              <a:t>THANK YOU</a:t>
            </a:r>
          </a:p>
        </p:txBody>
      </p:sp>
      <p:sp>
        <p:nvSpPr>
          <p:cNvPr name="TextBox 3" id="3"/>
          <p:cNvSpPr txBox="true"/>
          <p:nvPr/>
        </p:nvSpPr>
        <p:spPr>
          <a:xfrm rot="0">
            <a:off x="5033857" y="6762653"/>
            <a:ext cx="10669737" cy="703145"/>
          </a:xfrm>
          <a:prstGeom prst="rect">
            <a:avLst/>
          </a:prstGeom>
        </p:spPr>
        <p:txBody>
          <a:bodyPr anchor="t" rtlCol="false" tIns="0" lIns="0" bIns="0" rIns="0">
            <a:spAutoFit/>
          </a:bodyPr>
          <a:lstStyle/>
          <a:p>
            <a:pPr algn="ctr">
              <a:lnSpc>
                <a:spcPts val="5763"/>
              </a:lnSpc>
            </a:pPr>
            <a:r>
              <a:rPr lang="en-US" sz="4116">
                <a:solidFill>
                  <a:srgbClr val="000000"/>
                </a:solidFill>
                <a:latin typeface="Alatsi"/>
              </a:rPr>
              <a:t>GROUP 01</a:t>
            </a:r>
          </a:p>
        </p:txBody>
      </p:sp>
      <p:sp>
        <p:nvSpPr>
          <p:cNvPr name="TextBox 4" id="4"/>
          <p:cNvSpPr txBox="true"/>
          <p:nvPr/>
        </p:nvSpPr>
        <p:spPr>
          <a:xfrm rot="0">
            <a:off x="5104393" y="2370816"/>
            <a:ext cx="10528664" cy="533281"/>
          </a:xfrm>
          <a:prstGeom prst="rect">
            <a:avLst/>
          </a:prstGeom>
        </p:spPr>
        <p:txBody>
          <a:bodyPr anchor="t" rtlCol="false" tIns="0" lIns="0" bIns="0" rIns="0">
            <a:spAutoFit/>
          </a:bodyPr>
          <a:lstStyle/>
          <a:p>
            <a:pPr algn="ctr">
              <a:lnSpc>
                <a:spcPts val="4376"/>
              </a:lnSpc>
            </a:pPr>
            <a:r>
              <a:rPr lang="en-US" sz="3126">
                <a:solidFill>
                  <a:srgbClr val="000000"/>
                </a:solidFill>
                <a:latin typeface="Alatsi"/>
              </a:rPr>
              <a:t>University of Information Technology (UIT) - VNUHCM</a:t>
            </a:r>
            <a:r>
              <a:rPr lang="en-US" sz="3126">
                <a:solidFill>
                  <a:srgbClr val="000000"/>
                </a:solidFill>
                <a:latin typeface="Alatsi"/>
              </a:rPr>
              <a:t>| 2024</a:t>
            </a:r>
          </a:p>
        </p:txBody>
      </p:sp>
      <p:grpSp>
        <p:nvGrpSpPr>
          <p:cNvPr name="Group 5" id="5"/>
          <p:cNvGrpSpPr/>
          <p:nvPr/>
        </p:nvGrpSpPr>
        <p:grpSpPr>
          <a:xfrm rot="0">
            <a:off x="-31071" y="0"/>
            <a:ext cx="4239083" cy="10287000"/>
            <a:chOff x="0" y="0"/>
            <a:chExt cx="5652111" cy="13716000"/>
          </a:xfrm>
        </p:grpSpPr>
        <p:grpSp>
          <p:nvGrpSpPr>
            <p:cNvPr name="Group 6" id="6"/>
            <p:cNvGrpSpPr/>
            <p:nvPr/>
          </p:nvGrpSpPr>
          <p:grpSpPr>
            <a:xfrm rot="0">
              <a:off x="2826056" y="0"/>
              <a:ext cx="2826056" cy="13716000"/>
              <a:chOff x="0" y="0"/>
              <a:chExt cx="558233" cy="2709333"/>
            </a:xfrm>
          </p:grpSpPr>
          <p:sp>
            <p:nvSpPr>
              <p:cNvPr name="Freeform 7" id="7"/>
              <p:cNvSpPr/>
              <p:nvPr/>
            </p:nvSpPr>
            <p:spPr>
              <a:xfrm flipH="false" flipV="false" rot="0">
                <a:off x="0" y="0"/>
                <a:ext cx="558233" cy="2709333"/>
              </a:xfrm>
              <a:custGeom>
                <a:avLst/>
                <a:gdLst/>
                <a:ahLst/>
                <a:cxnLst/>
                <a:rect r="r" b="b" t="t" l="l"/>
                <a:pathLst>
                  <a:path h="2709333" w="558233">
                    <a:moveTo>
                      <a:pt x="0" y="0"/>
                    </a:moveTo>
                    <a:lnTo>
                      <a:pt x="558233" y="0"/>
                    </a:lnTo>
                    <a:lnTo>
                      <a:pt x="558233" y="2709333"/>
                    </a:lnTo>
                    <a:lnTo>
                      <a:pt x="0" y="2709333"/>
                    </a:lnTo>
                    <a:close/>
                  </a:path>
                </a:pathLst>
              </a:custGeom>
              <a:solidFill>
                <a:srgbClr val="E9E0D9"/>
              </a:solidFill>
            </p:spPr>
          </p:sp>
          <p:sp>
            <p:nvSpPr>
              <p:cNvPr name="TextBox 8" id="8"/>
              <p:cNvSpPr txBox="true"/>
              <p:nvPr/>
            </p:nvSpPr>
            <p:spPr>
              <a:xfrm>
                <a:off x="0" y="-47625"/>
                <a:ext cx="558233" cy="2756958"/>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1413028" y="0"/>
              <a:ext cx="2826056" cy="13716000"/>
              <a:chOff x="0" y="0"/>
              <a:chExt cx="558233" cy="2709333"/>
            </a:xfrm>
          </p:grpSpPr>
          <p:sp>
            <p:nvSpPr>
              <p:cNvPr name="Freeform 10" id="10"/>
              <p:cNvSpPr/>
              <p:nvPr/>
            </p:nvSpPr>
            <p:spPr>
              <a:xfrm flipH="false" flipV="false" rot="0">
                <a:off x="0" y="0"/>
                <a:ext cx="558233" cy="2709333"/>
              </a:xfrm>
              <a:custGeom>
                <a:avLst/>
                <a:gdLst/>
                <a:ahLst/>
                <a:cxnLst/>
                <a:rect r="r" b="b" t="t" l="l"/>
                <a:pathLst>
                  <a:path h="2709333" w="558233">
                    <a:moveTo>
                      <a:pt x="0" y="0"/>
                    </a:moveTo>
                    <a:lnTo>
                      <a:pt x="558233" y="0"/>
                    </a:lnTo>
                    <a:lnTo>
                      <a:pt x="558233" y="2709333"/>
                    </a:lnTo>
                    <a:lnTo>
                      <a:pt x="0" y="2709333"/>
                    </a:lnTo>
                    <a:close/>
                  </a:path>
                </a:pathLst>
              </a:custGeom>
              <a:solidFill>
                <a:srgbClr val="9FC3D0"/>
              </a:solidFill>
            </p:spPr>
          </p:sp>
          <p:sp>
            <p:nvSpPr>
              <p:cNvPr name="TextBox 11" id="11"/>
              <p:cNvSpPr txBox="true"/>
              <p:nvPr/>
            </p:nvSpPr>
            <p:spPr>
              <a:xfrm>
                <a:off x="0" y="-47625"/>
                <a:ext cx="558233" cy="2756958"/>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0" y="0"/>
              <a:ext cx="2826056" cy="13716000"/>
              <a:chOff x="0" y="0"/>
              <a:chExt cx="558233" cy="2709333"/>
            </a:xfrm>
          </p:grpSpPr>
          <p:sp>
            <p:nvSpPr>
              <p:cNvPr name="Freeform 13" id="13"/>
              <p:cNvSpPr/>
              <p:nvPr/>
            </p:nvSpPr>
            <p:spPr>
              <a:xfrm flipH="false" flipV="false" rot="0">
                <a:off x="0" y="0"/>
                <a:ext cx="558233" cy="2709333"/>
              </a:xfrm>
              <a:custGeom>
                <a:avLst/>
                <a:gdLst/>
                <a:ahLst/>
                <a:cxnLst/>
                <a:rect r="r" b="b" t="t" l="l"/>
                <a:pathLst>
                  <a:path h="2709333" w="558233">
                    <a:moveTo>
                      <a:pt x="0" y="0"/>
                    </a:moveTo>
                    <a:lnTo>
                      <a:pt x="558233" y="0"/>
                    </a:lnTo>
                    <a:lnTo>
                      <a:pt x="558233" y="2709333"/>
                    </a:lnTo>
                    <a:lnTo>
                      <a:pt x="0" y="2709333"/>
                    </a:lnTo>
                    <a:close/>
                  </a:path>
                </a:pathLst>
              </a:custGeom>
              <a:solidFill>
                <a:srgbClr val="E9C7C6"/>
              </a:solidFill>
            </p:spPr>
          </p:sp>
          <p:sp>
            <p:nvSpPr>
              <p:cNvPr name="TextBox 14" id="14"/>
              <p:cNvSpPr txBox="true"/>
              <p:nvPr/>
            </p:nvSpPr>
            <p:spPr>
              <a:xfrm>
                <a:off x="0" y="-47625"/>
                <a:ext cx="558233" cy="2756958"/>
              </a:xfrm>
              <a:prstGeom prst="rect">
                <a:avLst/>
              </a:prstGeom>
            </p:spPr>
            <p:txBody>
              <a:bodyPr anchor="ctr" rtlCol="false" tIns="50800" lIns="50800" bIns="50800" rIns="50800"/>
              <a:lstStyle/>
              <a:p>
                <a:pPr algn="ctr">
                  <a:lnSpc>
                    <a:spcPts val="2659"/>
                  </a:lnSpc>
                </a:pPr>
              </a:p>
            </p:txBody>
          </p:sp>
        </p:grpSp>
      </p:grpSp>
      <p:sp>
        <p:nvSpPr>
          <p:cNvPr name="Freeform 15" id="15"/>
          <p:cNvSpPr/>
          <p:nvPr/>
        </p:nvSpPr>
        <p:spPr>
          <a:xfrm flipH="false" flipV="false" rot="0">
            <a:off x="12412831" y="8026211"/>
            <a:ext cx="7315200" cy="2477783"/>
          </a:xfrm>
          <a:custGeom>
            <a:avLst/>
            <a:gdLst/>
            <a:ahLst/>
            <a:cxnLst/>
            <a:rect r="r" b="b" t="t" l="l"/>
            <a:pathLst>
              <a:path h="2477783" w="7315200">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6" id="16"/>
          <p:cNvSpPr/>
          <p:nvPr/>
        </p:nvSpPr>
        <p:spPr>
          <a:xfrm flipH="false" flipV="false" rot="0">
            <a:off x="11413653" y="-573693"/>
            <a:ext cx="7315200" cy="2477783"/>
          </a:xfrm>
          <a:custGeom>
            <a:avLst/>
            <a:gdLst/>
            <a:ahLst/>
            <a:cxnLst/>
            <a:rect r="r" b="b" t="t" l="l"/>
            <a:pathLst>
              <a:path h="2477783" w="7315200">
                <a:moveTo>
                  <a:pt x="0" y="0"/>
                </a:moveTo>
                <a:lnTo>
                  <a:pt x="7315200" y="0"/>
                </a:lnTo>
                <a:lnTo>
                  <a:pt x="7315200" y="2477784"/>
                </a:lnTo>
                <a:lnTo>
                  <a:pt x="0" y="24777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sp>
        <p:nvSpPr>
          <p:cNvPr name="TextBox 2" id="2"/>
          <p:cNvSpPr txBox="true"/>
          <p:nvPr/>
        </p:nvSpPr>
        <p:spPr>
          <a:xfrm rot="0">
            <a:off x="5709529" y="9822180"/>
            <a:ext cx="6882108" cy="464820"/>
          </a:xfrm>
          <a:prstGeom prst="rect">
            <a:avLst/>
          </a:prstGeom>
        </p:spPr>
        <p:txBody>
          <a:bodyPr anchor="t" rtlCol="false" tIns="0" lIns="0" bIns="0" rIns="0">
            <a:spAutoFit/>
          </a:bodyPr>
          <a:lstStyle/>
          <a:p>
            <a:pPr algn="ctr">
              <a:lnSpc>
                <a:spcPts val="3779"/>
              </a:lnSpc>
            </a:pPr>
            <a:r>
              <a:rPr lang="en-US" sz="2700">
                <a:solidFill>
                  <a:srgbClr val="000000"/>
                </a:solidFill>
                <a:latin typeface="Alatsi"/>
              </a:rPr>
              <a:t>GROUP 01</a:t>
            </a:r>
          </a:p>
        </p:txBody>
      </p:sp>
      <p:sp>
        <p:nvSpPr>
          <p:cNvPr name="AutoShape 3" id="3"/>
          <p:cNvSpPr/>
          <p:nvPr/>
        </p:nvSpPr>
        <p:spPr>
          <a:xfrm>
            <a:off x="-254016" y="10083165"/>
            <a:ext cx="7105264" cy="19050"/>
          </a:xfrm>
          <a:prstGeom prst="line">
            <a:avLst/>
          </a:prstGeom>
          <a:ln cap="flat" w="114300">
            <a:solidFill>
              <a:srgbClr val="9FC3D0"/>
            </a:solidFill>
            <a:prstDash val="solid"/>
            <a:headEnd type="none" len="sm" w="sm"/>
            <a:tailEnd type="none" len="sm" w="sm"/>
          </a:ln>
        </p:spPr>
      </p:sp>
      <p:sp>
        <p:nvSpPr>
          <p:cNvPr name="AutoShape 4" id="4"/>
          <p:cNvSpPr/>
          <p:nvPr/>
        </p:nvSpPr>
        <p:spPr>
          <a:xfrm>
            <a:off x="11436752" y="10083165"/>
            <a:ext cx="7105264" cy="19050"/>
          </a:xfrm>
          <a:prstGeom prst="line">
            <a:avLst/>
          </a:prstGeom>
          <a:ln cap="flat" w="114300">
            <a:solidFill>
              <a:srgbClr val="9FC3D0"/>
            </a:solidFill>
            <a:prstDash val="solid"/>
            <a:headEnd type="none" len="sm" w="sm"/>
            <a:tailEnd type="none" len="sm" w="sm"/>
          </a:ln>
        </p:spPr>
      </p:sp>
      <p:sp>
        <p:nvSpPr>
          <p:cNvPr name="Freeform 5" id="5"/>
          <p:cNvSpPr/>
          <p:nvPr/>
        </p:nvSpPr>
        <p:spPr>
          <a:xfrm flipH="false" flipV="false" rot="0">
            <a:off x="12982861" y="5933231"/>
            <a:ext cx="7315200" cy="2477783"/>
          </a:xfrm>
          <a:custGeom>
            <a:avLst/>
            <a:gdLst/>
            <a:ahLst/>
            <a:cxnLst/>
            <a:rect r="r" b="b" t="t" l="l"/>
            <a:pathLst>
              <a:path h="2477783" w="7315200">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a:grpSpLocks noChangeAspect="true"/>
          </p:cNvGrpSpPr>
          <p:nvPr/>
        </p:nvGrpSpPr>
        <p:grpSpPr>
          <a:xfrm rot="0">
            <a:off x="12012909" y="2797221"/>
            <a:ext cx="5246391" cy="5246370"/>
            <a:chOff x="0" y="0"/>
            <a:chExt cx="6350025" cy="6350000"/>
          </a:xfrm>
        </p:grpSpPr>
        <p:sp>
          <p:nvSpPr>
            <p:cNvPr name="Freeform 7" id="7"/>
            <p:cNvSpPr/>
            <p:nvPr/>
          </p:nvSpPr>
          <p:spPr>
            <a:xfrm flipH="false" flipV="false" rot="0">
              <a:off x="0" y="0"/>
              <a:ext cx="6350026" cy="6350000"/>
            </a:xfrm>
            <a:custGeom>
              <a:avLst/>
              <a:gdLst/>
              <a:ahLst/>
              <a:cxnLst/>
              <a:rect r="r" b="b" t="t" l="l"/>
              <a:pathLst>
                <a:path h="6350000" w="6350026">
                  <a:moveTo>
                    <a:pt x="0" y="0"/>
                  </a:moveTo>
                  <a:lnTo>
                    <a:pt x="6350026" y="0"/>
                  </a:lnTo>
                  <a:lnTo>
                    <a:pt x="6350026" y="6350000"/>
                  </a:lnTo>
                  <a:lnTo>
                    <a:pt x="0" y="6350000"/>
                  </a:lnTo>
                  <a:close/>
                </a:path>
              </a:pathLst>
            </a:custGeom>
            <a:blipFill>
              <a:blip r:embed="rId4"/>
              <a:stretch>
                <a:fillRect l="-55262" t="0" r="-55262" b="0"/>
              </a:stretch>
            </a:blipFill>
          </p:spPr>
        </p:sp>
      </p:grpSp>
      <p:sp>
        <p:nvSpPr>
          <p:cNvPr name="TextBox 8" id="8"/>
          <p:cNvSpPr txBox="true"/>
          <p:nvPr/>
        </p:nvSpPr>
        <p:spPr>
          <a:xfrm rot="0">
            <a:off x="2553980" y="866775"/>
            <a:ext cx="13180039" cy="1450843"/>
          </a:xfrm>
          <a:prstGeom prst="rect">
            <a:avLst/>
          </a:prstGeom>
        </p:spPr>
        <p:txBody>
          <a:bodyPr anchor="t" rtlCol="false" tIns="0" lIns="0" bIns="0" rIns="0">
            <a:spAutoFit/>
          </a:bodyPr>
          <a:lstStyle/>
          <a:p>
            <a:pPr algn="ctr">
              <a:lnSpc>
                <a:spcPts val="11899"/>
              </a:lnSpc>
            </a:pPr>
            <a:r>
              <a:rPr lang="en-US" sz="8499">
                <a:solidFill>
                  <a:srgbClr val="000000"/>
                </a:solidFill>
                <a:latin typeface="Alatsi"/>
              </a:rPr>
              <a:t>LIÊN KẾT</a:t>
            </a:r>
          </a:p>
        </p:txBody>
      </p:sp>
      <p:grpSp>
        <p:nvGrpSpPr>
          <p:cNvPr name="Group 9" id="9"/>
          <p:cNvGrpSpPr/>
          <p:nvPr/>
        </p:nvGrpSpPr>
        <p:grpSpPr>
          <a:xfrm rot="0">
            <a:off x="15859155" y="0"/>
            <a:ext cx="1562612" cy="1673225"/>
            <a:chOff x="0" y="0"/>
            <a:chExt cx="2083482" cy="2230967"/>
          </a:xfrm>
        </p:grpSpPr>
        <p:grpSp>
          <p:nvGrpSpPr>
            <p:cNvPr name="Group 10" id="10"/>
            <p:cNvGrpSpPr/>
            <p:nvPr/>
          </p:nvGrpSpPr>
          <p:grpSpPr>
            <a:xfrm rot="0">
              <a:off x="75599" y="0"/>
              <a:ext cx="1932284" cy="2230967"/>
              <a:chOff x="0" y="0"/>
              <a:chExt cx="703982" cy="812800"/>
            </a:xfrm>
          </p:grpSpPr>
          <p:sp>
            <p:nvSpPr>
              <p:cNvPr name="Freeform 11" id="11"/>
              <p:cNvSpPr/>
              <p:nvPr/>
            </p:nvSpPr>
            <p:spPr>
              <a:xfrm flipH="false" flipV="false" rot="0">
                <a:off x="0" y="0"/>
                <a:ext cx="703982" cy="812800"/>
              </a:xfrm>
              <a:custGeom>
                <a:avLst/>
                <a:gdLst/>
                <a:ahLst/>
                <a:cxnLst/>
                <a:rect r="r" b="b" t="t" l="l"/>
                <a:pathLst>
                  <a:path h="812800" w="703982">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sp>
          <p:sp>
            <p:nvSpPr>
              <p:cNvPr name="TextBox 12" id="12"/>
              <p:cNvSpPr txBox="true"/>
              <p:nvPr/>
            </p:nvSpPr>
            <p:spPr>
              <a:xfrm>
                <a:off x="0" y="-47625"/>
                <a:ext cx="703982" cy="733425"/>
              </a:xfrm>
              <a:prstGeom prst="rect">
                <a:avLst/>
              </a:prstGeom>
            </p:spPr>
            <p:txBody>
              <a:bodyPr anchor="ctr" rtlCol="false" tIns="50800" lIns="50800" bIns="50800" rIns="50800"/>
              <a:lstStyle/>
              <a:p>
                <a:pPr algn="ctr">
                  <a:lnSpc>
                    <a:spcPts val="2659"/>
                  </a:lnSpc>
                </a:pPr>
              </a:p>
            </p:txBody>
          </p:sp>
        </p:grpSp>
        <p:sp>
          <p:nvSpPr>
            <p:cNvPr name="TextBox 13" id="13"/>
            <p:cNvSpPr txBox="true"/>
            <p:nvPr/>
          </p:nvSpPr>
          <p:spPr>
            <a:xfrm rot="0">
              <a:off x="0" y="437582"/>
              <a:ext cx="2083482" cy="1241504"/>
            </a:xfrm>
            <a:prstGeom prst="rect">
              <a:avLst/>
            </a:prstGeom>
          </p:spPr>
          <p:txBody>
            <a:bodyPr anchor="t" rtlCol="false" tIns="0" lIns="0" bIns="0" rIns="0">
              <a:spAutoFit/>
            </a:bodyPr>
            <a:lstStyle/>
            <a:p>
              <a:pPr algn="ctr">
                <a:lnSpc>
                  <a:spcPts val="7805"/>
                </a:lnSpc>
              </a:pPr>
              <a:r>
                <a:rPr lang="en-US" sz="5575">
                  <a:solidFill>
                    <a:srgbClr val="000000"/>
                  </a:solidFill>
                  <a:latin typeface="Open Sans Bold"/>
                </a:rPr>
                <a:t>3</a:t>
              </a:r>
            </a:p>
          </p:txBody>
        </p:sp>
      </p:grpSp>
      <p:sp>
        <p:nvSpPr>
          <p:cNvPr name="Freeform 14" id="14"/>
          <p:cNvSpPr/>
          <p:nvPr/>
        </p:nvSpPr>
        <p:spPr>
          <a:xfrm flipH="false" flipV="false" rot="0">
            <a:off x="-3482681" y="-210192"/>
            <a:ext cx="7315200" cy="2477783"/>
          </a:xfrm>
          <a:custGeom>
            <a:avLst/>
            <a:gdLst/>
            <a:ahLst/>
            <a:cxnLst/>
            <a:rect r="r" b="b" t="t" l="l"/>
            <a:pathLst>
              <a:path h="2477783" w="7315200">
                <a:moveTo>
                  <a:pt x="0" y="0"/>
                </a:moveTo>
                <a:lnTo>
                  <a:pt x="7315200" y="0"/>
                </a:lnTo>
                <a:lnTo>
                  <a:pt x="7315200" y="2477784"/>
                </a:lnTo>
                <a:lnTo>
                  <a:pt x="0" y="24777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5" id="15"/>
          <p:cNvSpPr txBox="true"/>
          <p:nvPr/>
        </p:nvSpPr>
        <p:spPr>
          <a:xfrm rot="0">
            <a:off x="1209670" y="2895980"/>
            <a:ext cx="10793714" cy="2932494"/>
          </a:xfrm>
          <a:prstGeom prst="rect">
            <a:avLst/>
          </a:prstGeom>
        </p:spPr>
        <p:txBody>
          <a:bodyPr anchor="t" rtlCol="false" tIns="0" lIns="0" bIns="0" rIns="0">
            <a:spAutoFit/>
          </a:bodyPr>
          <a:lstStyle/>
          <a:p>
            <a:pPr algn="l">
              <a:lnSpc>
                <a:spcPts val="5852"/>
              </a:lnSpc>
            </a:pPr>
            <a:r>
              <a:rPr lang="en-US" sz="4180">
                <a:solidFill>
                  <a:srgbClr val="000000"/>
                </a:solidFill>
                <a:latin typeface="Alatsi"/>
              </a:rPr>
              <a:t>Mã nguồn của đề tài đồ án được lưu tại: </a:t>
            </a:r>
            <a:r>
              <a:rPr lang="en-US" sz="4180" u="sng">
                <a:solidFill>
                  <a:srgbClr val="000000"/>
                </a:solidFill>
                <a:latin typeface="Alatsi"/>
                <a:hlinkClick r:id="rId5" tooltip="https://github.com/Ha-Hien/NT230.O21.ANTN-Malware.git"/>
              </a:rPr>
              <a:t>https://github.com/Ha-Hien/NT230.O21.ANTN-Malware.git</a:t>
            </a:r>
          </a:p>
          <a:p>
            <a:pPr algn="l">
              <a:lnSpc>
                <a:spcPts val="5852"/>
              </a:lnSpc>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sp>
        <p:nvSpPr>
          <p:cNvPr name="TextBox 2" id="2"/>
          <p:cNvSpPr txBox="true"/>
          <p:nvPr/>
        </p:nvSpPr>
        <p:spPr>
          <a:xfrm rot="0">
            <a:off x="3918390" y="866775"/>
            <a:ext cx="10451219" cy="1450843"/>
          </a:xfrm>
          <a:prstGeom prst="rect">
            <a:avLst/>
          </a:prstGeom>
        </p:spPr>
        <p:txBody>
          <a:bodyPr anchor="t" rtlCol="false" tIns="0" lIns="0" bIns="0" rIns="0">
            <a:spAutoFit/>
          </a:bodyPr>
          <a:lstStyle/>
          <a:p>
            <a:pPr algn="ctr">
              <a:lnSpc>
                <a:spcPts val="11899"/>
              </a:lnSpc>
            </a:pPr>
            <a:r>
              <a:rPr lang="en-US" sz="8499">
                <a:solidFill>
                  <a:srgbClr val="000000"/>
                </a:solidFill>
                <a:latin typeface="Alatsi"/>
              </a:rPr>
              <a:t>BÀI BÁO</a:t>
            </a:r>
          </a:p>
        </p:txBody>
      </p:sp>
      <p:grpSp>
        <p:nvGrpSpPr>
          <p:cNvPr name="Group 3" id="3"/>
          <p:cNvGrpSpPr/>
          <p:nvPr/>
        </p:nvGrpSpPr>
        <p:grpSpPr>
          <a:xfrm rot="0">
            <a:off x="9673194" y="3268672"/>
            <a:ext cx="6651535" cy="1935732"/>
            <a:chOff x="0" y="0"/>
            <a:chExt cx="8868713" cy="2580977"/>
          </a:xfrm>
        </p:grpSpPr>
        <p:grpSp>
          <p:nvGrpSpPr>
            <p:cNvPr name="Group 4" id="4"/>
            <p:cNvGrpSpPr/>
            <p:nvPr/>
          </p:nvGrpSpPr>
          <p:grpSpPr>
            <a:xfrm rot="0">
              <a:off x="0" y="0"/>
              <a:ext cx="8868713" cy="2580977"/>
              <a:chOff x="0" y="0"/>
              <a:chExt cx="1751844" cy="509823"/>
            </a:xfrm>
          </p:grpSpPr>
          <p:sp>
            <p:nvSpPr>
              <p:cNvPr name="Freeform 5" id="5"/>
              <p:cNvSpPr/>
              <p:nvPr/>
            </p:nvSpPr>
            <p:spPr>
              <a:xfrm flipH="false" flipV="false" rot="0">
                <a:off x="0" y="0"/>
                <a:ext cx="1751844" cy="509823"/>
              </a:xfrm>
              <a:custGeom>
                <a:avLst/>
                <a:gdLst/>
                <a:ahLst/>
                <a:cxnLst/>
                <a:rect r="r" b="b" t="t" l="l"/>
                <a:pathLst>
                  <a:path h="509823" w="1751844">
                    <a:moveTo>
                      <a:pt x="59360" y="0"/>
                    </a:moveTo>
                    <a:lnTo>
                      <a:pt x="1692484" y="0"/>
                    </a:lnTo>
                    <a:cubicBezTo>
                      <a:pt x="1725268" y="0"/>
                      <a:pt x="1751844" y="26577"/>
                      <a:pt x="1751844" y="59360"/>
                    </a:cubicBezTo>
                    <a:lnTo>
                      <a:pt x="1751844" y="450462"/>
                    </a:lnTo>
                    <a:cubicBezTo>
                      <a:pt x="1751844" y="483246"/>
                      <a:pt x="1725268" y="509823"/>
                      <a:pt x="1692484" y="509823"/>
                    </a:cubicBezTo>
                    <a:lnTo>
                      <a:pt x="59360" y="509823"/>
                    </a:lnTo>
                    <a:cubicBezTo>
                      <a:pt x="26577" y="509823"/>
                      <a:pt x="0" y="483246"/>
                      <a:pt x="0" y="450462"/>
                    </a:cubicBezTo>
                    <a:lnTo>
                      <a:pt x="0" y="59360"/>
                    </a:lnTo>
                    <a:cubicBezTo>
                      <a:pt x="0" y="26577"/>
                      <a:pt x="26577" y="0"/>
                      <a:pt x="59360" y="0"/>
                    </a:cubicBezTo>
                    <a:close/>
                  </a:path>
                </a:pathLst>
              </a:custGeom>
              <a:solidFill>
                <a:srgbClr val="E9C7C6"/>
              </a:solidFill>
            </p:spPr>
          </p:sp>
          <p:sp>
            <p:nvSpPr>
              <p:cNvPr name="TextBox 6" id="6"/>
              <p:cNvSpPr txBox="true"/>
              <p:nvPr/>
            </p:nvSpPr>
            <p:spPr>
              <a:xfrm>
                <a:off x="0" y="-38100"/>
                <a:ext cx="1751844" cy="547923"/>
              </a:xfrm>
              <a:prstGeom prst="rect">
                <a:avLst/>
              </a:prstGeom>
            </p:spPr>
            <p:txBody>
              <a:bodyPr anchor="ctr" rtlCol="false" tIns="50800" lIns="50800" bIns="50800" rIns="50800"/>
              <a:lstStyle/>
              <a:p>
                <a:pPr algn="ctr">
                  <a:lnSpc>
                    <a:spcPts val="2659"/>
                  </a:lnSpc>
                </a:pPr>
              </a:p>
            </p:txBody>
          </p:sp>
        </p:grpSp>
        <p:sp>
          <p:nvSpPr>
            <p:cNvPr name="TextBox 7" id="7"/>
            <p:cNvSpPr txBox="true"/>
            <p:nvPr/>
          </p:nvSpPr>
          <p:spPr>
            <a:xfrm rot="0">
              <a:off x="695604" y="133350"/>
              <a:ext cx="7735510" cy="2074650"/>
            </a:xfrm>
            <a:prstGeom prst="rect">
              <a:avLst/>
            </a:prstGeom>
          </p:spPr>
          <p:txBody>
            <a:bodyPr anchor="t" rtlCol="false" tIns="0" lIns="0" bIns="0" rIns="0">
              <a:spAutoFit/>
            </a:bodyPr>
            <a:lstStyle/>
            <a:p>
              <a:pPr algn="l">
                <a:lnSpc>
                  <a:spcPts val="4193"/>
                </a:lnSpc>
              </a:pPr>
              <a:r>
                <a:rPr lang="en-US" sz="2995">
                  <a:solidFill>
                    <a:srgbClr val="000000"/>
                  </a:solidFill>
                  <a:latin typeface="Alatsi"/>
                </a:rPr>
                <a:t>DroidRL: Feature selection for android malware detection with reinforcement learning.</a:t>
              </a:r>
            </a:p>
          </p:txBody>
        </p:sp>
      </p:grpSp>
      <p:sp>
        <p:nvSpPr>
          <p:cNvPr name="TextBox 8" id="8"/>
          <p:cNvSpPr txBox="true"/>
          <p:nvPr/>
        </p:nvSpPr>
        <p:spPr>
          <a:xfrm rot="0">
            <a:off x="9550637" y="2620338"/>
            <a:ext cx="4182217" cy="670801"/>
          </a:xfrm>
          <a:prstGeom prst="rect">
            <a:avLst/>
          </a:prstGeom>
        </p:spPr>
        <p:txBody>
          <a:bodyPr anchor="t" rtlCol="false" tIns="0" lIns="0" bIns="0" rIns="0">
            <a:spAutoFit/>
          </a:bodyPr>
          <a:lstStyle/>
          <a:p>
            <a:pPr algn="l">
              <a:lnSpc>
                <a:spcPts val="5487"/>
              </a:lnSpc>
            </a:pPr>
            <a:r>
              <a:rPr lang="en-US" sz="3919">
                <a:solidFill>
                  <a:srgbClr val="000000"/>
                </a:solidFill>
                <a:latin typeface="Alatsi"/>
              </a:rPr>
              <a:t>Tiếng anh</a:t>
            </a:r>
          </a:p>
        </p:txBody>
      </p:sp>
      <p:sp>
        <p:nvSpPr>
          <p:cNvPr name="TextBox 9" id="9"/>
          <p:cNvSpPr txBox="true"/>
          <p:nvPr/>
        </p:nvSpPr>
        <p:spPr>
          <a:xfrm rot="0">
            <a:off x="2452253" y="2883406"/>
            <a:ext cx="6691747" cy="4548184"/>
          </a:xfrm>
          <a:prstGeom prst="rect">
            <a:avLst/>
          </a:prstGeom>
        </p:spPr>
        <p:txBody>
          <a:bodyPr anchor="t" rtlCol="false" tIns="0" lIns="0" bIns="0" rIns="0">
            <a:spAutoFit/>
          </a:bodyPr>
          <a:lstStyle/>
          <a:p>
            <a:pPr algn="l">
              <a:lnSpc>
                <a:spcPts val="5192"/>
              </a:lnSpc>
            </a:pPr>
            <a:r>
              <a:rPr lang="en-US" sz="3709">
                <a:solidFill>
                  <a:srgbClr val="000000"/>
                </a:solidFill>
                <a:latin typeface="Alatsi"/>
              </a:rPr>
              <a:t>Wu, Y., Li, M., Zeng, Q., Yang, T., Wang, J., Fang, Z., &amp; Cheng, L. (2023). DroidRL: Feature selection for android malware detection with reinforcement learning. Computers &amp; Security, 128, 103126.</a:t>
            </a:r>
          </a:p>
        </p:txBody>
      </p:sp>
      <p:grpSp>
        <p:nvGrpSpPr>
          <p:cNvPr name="Group 10" id="10"/>
          <p:cNvGrpSpPr/>
          <p:nvPr/>
        </p:nvGrpSpPr>
        <p:grpSpPr>
          <a:xfrm rot="0">
            <a:off x="9673194" y="6685437"/>
            <a:ext cx="6651535" cy="2465467"/>
            <a:chOff x="0" y="0"/>
            <a:chExt cx="8868713" cy="3287289"/>
          </a:xfrm>
        </p:grpSpPr>
        <p:grpSp>
          <p:nvGrpSpPr>
            <p:cNvPr name="Group 11" id="11"/>
            <p:cNvGrpSpPr/>
            <p:nvPr/>
          </p:nvGrpSpPr>
          <p:grpSpPr>
            <a:xfrm rot="0">
              <a:off x="0" y="0"/>
              <a:ext cx="8868713" cy="3287289"/>
              <a:chOff x="0" y="0"/>
              <a:chExt cx="1751844" cy="649341"/>
            </a:xfrm>
          </p:grpSpPr>
          <p:sp>
            <p:nvSpPr>
              <p:cNvPr name="Freeform 12" id="12"/>
              <p:cNvSpPr/>
              <p:nvPr/>
            </p:nvSpPr>
            <p:spPr>
              <a:xfrm flipH="false" flipV="false" rot="0">
                <a:off x="0" y="0"/>
                <a:ext cx="1751844" cy="649341"/>
              </a:xfrm>
              <a:custGeom>
                <a:avLst/>
                <a:gdLst/>
                <a:ahLst/>
                <a:cxnLst/>
                <a:rect r="r" b="b" t="t" l="l"/>
                <a:pathLst>
                  <a:path h="649341" w="1751844">
                    <a:moveTo>
                      <a:pt x="59360" y="0"/>
                    </a:moveTo>
                    <a:lnTo>
                      <a:pt x="1692484" y="0"/>
                    </a:lnTo>
                    <a:cubicBezTo>
                      <a:pt x="1725268" y="0"/>
                      <a:pt x="1751844" y="26577"/>
                      <a:pt x="1751844" y="59360"/>
                    </a:cubicBezTo>
                    <a:lnTo>
                      <a:pt x="1751844" y="589981"/>
                    </a:lnTo>
                    <a:cubicBezTo>
                      <a:pt x="1751844" y="622764"/>
                      <a:pt x="1725268" y="649341"/>
                      <a:pt x="1692484" y="649341"/>
                    </a:cubicBezTo>
                    <a:lnTo>
                      <a:pt x="59360" y="649341"/>
                    </a:lnTo>
                    <a:cubicBezTo>
                      <a:pt x="26577" y="649341"/>
                      <a:pt x="0" y="622764"/>
                      <a:pt x="0" y="589981"/>
                    </a:cubicBezTo>
                    <a:lnTo>
                      <a:pt x="0" y="59360"/>
                    </a:lnTo>
                    <a:cubicBezTo>
                      <a:pt x="0" y="26577"/>
                      <a:pt x="26577" y="0"/>
                      <a:pt x="59360" y="0"/>
                    </a:cubicBezTo>
                    <a:close/>
                  </a:path>
                </a:pathLst>
              </a:custGeom>
              <a:solidFill>
                <a:srgbClr val="E9C7C6"/>
              </a:solidFill>
            </p:spPr>
          </p:sp>
          <p:sp>
            <p:nvSpPr>
              <p:cNvPr name="TextBox 13" id="13"/>
              <p:cNvSpPr txBox="true"/>
              <p:nvPr/>
            </p:nvSpPr>
            <p:spPr>
              <a:xfrm>
                <a:off x="0" y="-38100"/>
                <a:ext cx="1751844" cy="687441"/>
              </a:xfrm>
              <a:prstGeom prst="rect">
                <a:avLst/>
              </a:prstGeom>
            </p:spPr>
            <p:txBody>
              <a:bodyPr anchor="ctr" rtlCol="false" tIns="50800" lIns="50800" bIns="50800" rIns="50800"/>
              <a:lstStyle/>
              <a:p>
                <a:pPr algn="ctr">
                  <a:lnSpc>
                    <a:spcPts val="2659"/>
                  </a:lnSpc>
                </a:pPr>
              </a:p>
            </p:txBody>
          </p:sp>
        </p:grpSp>
        <p:sp>
          <p:nvSpPr>
            <p:cNvPr name="TextBox 14" id="14"/>
            <p:cNvSpPr txBox="true"/>
            <p:nvPr/>
          </p:nvSpPr>
          <p:spPr>
            <a:xfrm rot="0">
              <a:off x="695604" y="133350"/>
              <a:ext cx="7735510" cy="2780962"/>
            </a:xfrm>
            <a:prstGeom prst="rect">
              <a:avLst/>
            </a:prstGeom>
          </p:spPr>
          <p:txBody>
            <a:bodyPr anchor="t" rtlCol="false" tIns="0" lIns="0" bIns="0" rIns="0">
              <a:spAutoFit/>
            </a:bodyPr>
            <a:lstStyle/>
            <a:p>
              <a:pPr algn="l">
                <a:lnSpc>
                  <a:spcPts val="4193"/>
                </a:lnSpc>
              </a:pPr>
              <a:r>
                <a:rPr lang="en-US" sz="2995">
                  <a:solidFill>
                    <a:srgbClr val="000000"/>
                  </a:solidFill>
                  <a:latin typeface="Alatsi"/>
                </a:rPr>
                <a:t>DroidRL: Lựa chọn đặc trưng để phát hiện phần mềm độc hại trên Android với tính năng học tăng cường.</a:t>
              </a:r>
            </a:p>
          </p:txBody>
        </p:sp>
      </p:grpSp>
      <p:sp>
        <p:nvSpPr>
          <p:cNvPr name="TextBox 15" id="15"/>
          <p:cNvSpPr txBox="true"/>
          <p:nvPr/>
        </p:nvSpPr>
        <p:spPr>
          <a:xfrm rot="-5400000">
            <a:off x="-2373736" y="4911090"/>
            <a:ext cx="6882108" cy="464820"/>
          </a:xfrm>
          <a:prstGeom prst="rect">
            <a:avLst/>
          </a:prstGeom>
        </p:spPr>
        <p:txBody>
          <a:bodyPr anchor="t" rtlCol="false" tIns="0" lIns="0" bIns="0" rIns="0">
            <a:spAutoFit/>
          </a:bodyPr>
          <a:lstStyle/>
          <a:p>
            <a:pPr algn="ctr">
              <a:lnSpc>
                <a:spcPts val="3779"/>
              </a:lnSpc>
            </a:pPr>
            <a:r>
              <a:rPr lang="en-US" sz="2700">
                <a:solidFill>
                  <a:srgbClr val="000000"/>
                </a:solidFill>
                <a:latin typeface="Alatsi"/>
              </a:rPr>
              <a:t>GROUP 01</a:t>
            </a:r>
          </a:p>
        </p:txBody>
      </p:sp>
      <p:sp>
        <p:nvSpPr>
          <p:cNvPr name="TextBox 16" id="16"/>
          <p:cNvSpPr txBox="true"/>
          <p:nvPr/>
        </p:nvSpPr>
        <p:spPr>
          <a:xfrm rot="0">
            <a:off x="9550637" y="5986928"/>
            <a:ext cx="5276728" cy="670801"/>
          </a:xfrm>
          <a:prstGeom prst="rect">
            <a:avLst/>
          </a:prstGeom>
        </p:spPr>
        <p:txBody>
          <a:bodyPr anchor="t" rtlCol="false" tIns="0" lIns="0" bIns="0" rIns="0">
            <a:spAutoFit/>
          </a:bodyPr>
          <a:lstStyle/>
          <a:p>
            <a:pPr algn="l">
              <a:lnSpc>
                <a:spcPts val="5487"/>
              </a:lnSpc>
            </a:pPr>
            <a:r>
              <a:rPr lang="en-US" sz="3919">
                <a:solidFill>
                  <a:srgbClr val="000000"/>
                </a:solidFill>
                <a:latin typeface="Alatsi"/>
              </a:rPr>
              <a:t>Tiếng việt</a:t>
            </a:r>
          </a:p>
        </p:txBody>
      </p:sp>
      <p:sp>
        <p:nvSpPr>
          <p:cNvPr name="AutoShape 17" id="17"/>
          <p:cNvSpPr/>
          <p:nvPr/>
        </p:nvSpPr>
        <p:spPr>
          <a:xfrm flipH="true" flipV="true">
            <a:off x="1090490" y="-104525"/>
            <a:ext cx="5403" cy="2997456"/>
          </a:xfrm>
          <a:prstGeom prst="line">
            <a:avLst/>
          </a:prstGeom>
          <a:ln cap="flat" w="114300">
            <a:solidFill>
              <a:srgbClr val="9FC3D0"/>
            </a:solidFill>
            <a:prstDash val="solid"/>
            <a:headEnd type="none" len="sm" w="sm"/>
            <a:tailEnd type="none" len="sm" w="sm"/>
          </a:ln>
        </p:spPr>
      </p:sp>
      <p:sp>
        <p:nvSpPr>
          <p:cNvPr name="AutoShape 18" id="18"/>
          <p:cNvSpPr/>
          <p:nvPr/>
        </p:nvSpPr>
        <p:spPr>
          <a:xfrm flipH="true" flipV="true">
            <a:off x="1085850" y="7289441"/>
            <a:ext cx="5403" cy="2997456"/>
          </a:xfrm>
          <a:prstGeom prst="line">
            <a:avLst/>
          </a:prstGeom>
          <a:ln cap="flat" w="114300">
            <a:solidFill>
              <a:srgbClr val="9FC3D0"/>
            </a:solidFill>
            <a:prstDash val="solid"/>
            <a:headEnd type="none" len="sm" w="sm"/>
            <a:tailEnd type="none" len="sm" w="sm"/>
          </a:ln>
        </p:spPr>
      </p:sp>
      <p:grpSp>
        <p:nvGrpSpPr>
          <p:cNvPr name="Group 19" id="19"/>
          <p:cNvGrpSpPr/>
          <p:nvPr/>
        </p:nvGrpSpPr>
        <p:grpSpPr>
          <a:xfrm rot="0">
            <a:off x="15859155" y="0"/>
            <a:ext cx="1562612" cy="1673225"/>
            <a:chOff x="0" y="0"/>
            <a:chExt cx="2083482" cy="2230967"/>
          </a:xfrm>
        </p:grpSpPr>
        <p:grpSp>
          <p:nvGrpSpPr>
            <p:cNvPr name="Group 20" id="20"/>
            <p:cNvGrpSpPr/>
            <p:nvPr/>
          </p:nvGrpSpPr>
          <p:grpSpPr>
            <a:xfrm rot="0">
              <a:off x="75599" y="0"/>
              <a:ext cx="1932284" cy="2230967"/>
              <a:chOff x="0" y="0"/>
              <a:chExt cx="703982" cy="812800"/>
            </a:xfrm>
          </p:grpSpPr>
          <p:sp>
            <p:nvSpPr>
              <p:cNvPr name="Freeform 21" id="21"/>
              <p:cNvSpPr/>
              <p:nvPr/>
            </p:nvSpPr>
            <p:spPr>
              <a:xfrm flipH="false" flipV="false" rot="0">
                <a:off x="0" y="0"/>
                <a:ext cx="703982" cy="812800"/>
              </a:xfrm>
              <a:custGeom>
                <a:avLst/>
                <a:gdLst/>
                <a:ahLst/>
                <a:cxnLst/>
                <a:rect r="r" b="b" t="t" l="l"/>
                <a:pathLst>
                  <a:path h="812800" w="703982">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sp>
          <p:sp>
            <p:nvSpPr>
              <p:cNvPr name="TextBox 22" id="22"/>
              <p:cNvSpPr txBox="true"/>
              <p:nvPr/>
            </p:nvSpPr>
            <p:spPr>
              <a:xfrm>
                <a:off x="0" y="-47625"/>
                <a:ext cx="703982" cy="733425"/>
              </a:xfrm>
              <a:prstGeom prst="rect">
                <a:avLst/>
              </a:prstGeom>
            </p:spPr>
            <p:txBody>
              <a:bodyPr anchor="ctr" rtlCol="false" tIns="50800" lIns="50800" bIns="50800" rIns="50800"/>
              <a:lstStyle/>
              <a:p>
                <a:pPr algn="ctr">
                  <a:lnSpc>
                    <a:spcPts val="2659"/>
                  </a:lnSpc>
                </a:pPr>
              </a:p>
            </p:txBody>
          </p:sp>
        </p:grpSp>
        <p:sp>
          <p:nvSpPr>
            <p:cNvPr name="TextBox 23" id="23"/>
            <p:cNvSpPr txBox="true"/>
            <p:nvPr/>
          </p:nvSpPr>
          <p:spPr>
            <a:xfrm rot="0">
              <a:off x="0" y="437582"/>
              <a:ext cx="2083482" cy="1241504"/>
            </a:xfrm>
            <a:prstGeom prst="rect">
              <a:avLst/>
            </a:prstGeom>
          </p:spPr>
          <p:txBody>
            <a:bodyPr anchor="t" rtlCol="false" tIns="0" lIns="0" bIns="0" rIns="0">
              <a:spAutoFit/>
            </a:bodyPr>
            <a:lstStyle/>
            <a:p>
              <a:pPr algn="ctr">
                <a:lnSpc>
                  <a:spcPts val="7805"/>
                </a:lnSpc>
              </a:pPr>
              <a:r>
                <a:rPr lang="en-US" sz="5575">
                  <a:solidFill>
                    <a:srgbClr val="000000"/>
                  </a:solidFill>
                  <a:latin typeface="Open Sans Bold"/>
                </a:rPr>
                <a:t>4</a:t>
              </a:r>
            </a:p>
          </p:txBody>
        </p:sp>
      </p:grpSp>
      <p:sp>
        <p:nvSpPr>
          <p:cNvPr name="Freeform 24" id="24"/>
          <p:cNvSpPr/>
          <p:nvPr/>
        </p:nvSpPr>
        <p:spPr>
          <a:xfrm flipH="false" flipV="false" rot="0">
            <a:off x="7512165" y="-1553858"/>
            <a:ext cx="7315200" cy="2477783"/>
          </a:xfrm>
          <a:custGeom>
            <a:avLst/>
            <a:gdLst/>
            <a:ahLst/>
            <a:cxnLst/>
            <a:rect r="r" b="b" t="t" l="l"/>
            <a:pathLst>
              <a:path h="2477783" w="7315200">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5" id="25"/>
          <p:cNvSpPr/>
          <p:nvPr/>
        </p:nvSpPr>
        <p:spPr>
          <a:xfrm flipH="false" flipV="false" rot="0">
            <a:off x="892058" y="9048108"/>
            <a:ext cx="7315200" cy="2477783"/>
          </a:xfrm>
          <a:custGeom>
            <a:avLst/>
            <a:gdLst/>
            <a:ahLst/>
            <a:cxnLst/>
            <a:rect r="r" b="b" t="t" l="l"/>
            <a:pathLst>
              <a:path h="2477783" w="7315200">
                <a:moveTo>
                  <a:pt x="0" y="0"/>
                </a:moveTo>
                <a:lnTo>
                  <a:pt x="7315200" y="0"/>
                </a:lnTo>
                <a:lnTo>
                  <a:pt x="7315200" y="2477784"/>
                </a:lnTo>
                <a:lnTo>
                  <a:pt x="0" y="24777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sp>
        <p:nvSpPr>
          <p:cNvPr name="TextBox 2" id="2"/>
          <p:cNvSpPr txBox="true"/>
          <p:nvPr/>
        </p:nvSpPr>
        <p:spPr>
          <a:xfrm rot="0">
            <a:off x="1028700" y="866775"/>
            <a:ext cx="16230600" cy="1450843"/>
          </a:xfrm>
          <a:prstGeom prst="rect">
            <a:avLst/>
          </a:prstGeom>
        </p:spPr>
        <p:txBody>
          <a:bodyPr anchor="t" rtlCol="false" tIns="0" lIns="0" bIns="0" rIns="0">
            <a:spAutoFit/>
          </a:bodyPr>
          <a:lstStyle/>
          <a:p>
            <a:pPr algn="ctr">
              <a:lnSpc>
                <a:spcPts val="11899"/>
              </a:lnSpc>
            </a:pPr>
            <a:r>
              <a:rPr lang="en-US" sz="8499">
                <a:solidFill>
                  <a:srgbClr val="000000"/>
                </a:solidFill>
                <a:latin typeface="Alatsi"/>
              </a:rPr>
              <a:t>TÓM TẮT NỘI DUNG CHÍNH</a:t>
            </a:r>
          </a:p>
        </p:txBody>
      </p:sp>
      <p:grpSp>
        <p:nvGrpSpPr>
          <p:cNvPr name="Group 3" id="3"/>
          <p:cNvGrpSpPr/>
          <p:nvPr/>
        </p:nvGrpSpPr>
        <p:grpSpPr>
          <a:xfrm rot="0">
            <a:off x="1704735" y="3136621"/>
            <a:ext cx="15554565" cy="5670471"/>
            <a:chOff x="0" y="0"/>
            <a:chExt cx="20739420" cy="7560628"/>
          </a:xfrm>
        </p:grpSpPr>
        <p:grpSp>
          <p:nvGrpSpPr>
            <p:cNvPr name="Group 4" id="4"/>
            <p:cNvGrpSpPr/>
            <p:nvPr/>
          </p:nvGrpSpPr>
          <p:grpSpPr>
            <a:xfrm rot="0">
              <a:off x="0" y="0"/>
              <a:ext cx="1473815" cy="1473815"/>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9C7C6"/>
              </a:solidFill>
            </p:spPr>
          </p:sp>
          <p:sp>
            <p:nvSpPr>
              <p:cNvPr name="TextBox 6" id="6"/>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7" id="7"/>
            <p:cNvSpPr txBox="true"/>
            <p:nvPr/>
          </p:nvSpPr>
          <p:spPr>
            <a:xfrm rot="0">
              <a:off x="0" y="130580"/>
              <a:ext cx="1473815" cy="1117405"/>
            </a:xfrm>
            <a:prstGeom prst="rect">
              <a:avLst/>
            </a:prstGeom>
          </p:spPr>
          <p:txBody>
            <a:bodyPr anchor="t" rtlCol="false" tIns="0" lIns="0" bIns="0" rIns="0">
              <a:spAutoFit/>
            </a:bodyPr>
            <a:lstStyle/>
            <a:p>
              <a:pPr algn="ctr">
                <a:lnSpc>
                  <a:spcPts val="7048"/>
                </a:lnSpc>
              </a:pPr>
              <a:r>
                <a:rPr lang="en-US" sz="5034">
                  <a:solidFill>
                    <a:srgbClr val="000000"/>
                  </a:solidFill>
                  <a:latin typeface="Alatsi"/>
                </a:rPr>
                <a:t>1</a:t>
              </a:r>
            </a:p>
          </p:txBody>
        </p:sp>
        <p:grpSp>
          <p:nvGrpSpPr>
            <p:cNvPr name="Group 8" id="8"/>
            <p:cNvGrpSpPr/>
            <p:nvPr/>
          </p:nvGrpSpPr>
          <p:grpSpPr>
            <a:xfrm rot="0">
              <a:off x="0" y="3190964"/>
              <a:ext cx="1473815" cy="1473815"/>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9C7C6"/>
              </a:solidFill>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11" id="11"/>
            <p:cNvSpPr txBox="true"/>
            <p:nvPr/>
          </p:nvSpPr>
          <p:spPr>
            <a:xfrm rot="0">
              <a:off x="0" y="3321543"/>
              <a:ext cx="1473815" cy="1117405"/>
            </a:xfrm>
            <a:prstGeom prst="rect">
              <a:avLst/>
            </a:prstGeom>
          </p:spPr>
          <p:txBody>
            <a:bodyPr anchor="t" rtlCol="false" tIns="0" lIns="0" bIns="0" rIns="0">
              <a:spAutoFit/>
            </a:bodyPr>
            <a:lstStyle/>
            <a:p>
              <a:pPr algn="ctr">
                <a:lnSpc>
                  <a:spcPts val="7048"/>
                </a:lnSpc>
              </a:pPr>
              <a:r>
                <a:rPr lang="en-US" sz="5034">
                  <a:solidFill>
                    <a:srgbClr val="000000"/>
                  </a:solidFill>
                  <a:latin typeface="Alatsi"/>
                </a:rPr>
                <a:t>2</a:t>
              </a:r>
            </a:p>
          </p:txBody>
        </p:sp>
        <p:grpSp>
          <p:nvGrpSpPr>
            <p:cNvPr name="Group 12" id="12"/>
            <p:cNvGrpSpPr/>
            <p:nvPr/>
          </p:nvGrpSpPr>
          <p:grpSpPr>
            <a:xfrm rot="0">
              <a:off x="0" y="5484075"/>
              <a:ext cx="1473815" cy="1473815"/>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9C7C6"/>
              </a:solidFill>
            </p:spPr>
          </p:sp>
          <p:sp>
            <p:nvSpPr>
              <p:cNvPr name="TextBox 14" id="1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15" id="15"/>
            <p:cNvSpPr txBox="true"/>
            <p:nvPr/>
          </p:nvSpPr>
          <p:spPr>
            <a:xfrm rot="0">
              <a:off x="0" y="5614654"/>
              <a:ext cx="1473815" cy="1117405"/>
            </a:xfrm>
            <a:prstGeom prst="rect">
              <a:avLst/>
            </a:prstGeom>
          </p:spPr>
          <p:txBody>
            <a:bodyPr anchor="t" rtlCol="false" tIns="0" lIns="0" bIns="0" rIns="0">
              <a:spAutoFit/>
            </a:bodyPr>
            <a:lstStyle/>
            <a:p>
              <a:pPr algn="ctr">
                <a:lnSpc>
                  <a:spcPts val="7048"/>
                </a:lnSpc>
              </a:pPr>
              <a:r>
                <a:rPr lang="en-US" sz="5034">
                  <a:solidFill>
                    <a:srgbClr val="000000"/>
                  </a:solidFill>
                  <a:latin typeface="Alatsi"/>
                </a:rPr>
                <a:t>3</a:t>
              </a:r>
            </a:p>
          </p:txBody>
        </p:sp>
        <p:sp>
          <p:nvSpPr>
            <p:cNvPr name="TextBox 16" id="16"/>
            <p:cNvSpPr txBox="true"/>
            <p:nvPr/>
          </p:nvSpPr>
          <p:spPr>
            <a:xfrm rot="0">
              <a:off x="1711697" y="-63120"/>
              <a:ext cx="18976923" cy="2870270"/>
            </a:xfrm>
            <a:prstGeom prst="rect">
              <a:avLst/>
            </a:prstGeom>
          </p:spPr>
          <p:txBody>
            <a:bodyPr anchor="t" rtlCol="false" tIns="0" lIns="0" bIns="0" rIns="0">
              <a:spAutoFit/>
            </a:bodyPr>
            <a:lstStyle/>
            <a:p>
              <a:pPr algn="l">
                <a:lnSpc>
                  <a:spcPts val="4322"/>
                </a:lnSpc>
              </a:pPr>
              <a:r>
                <a:rPr lang="en-US" sz="3087">
                  <a:solidFill>
                    <a:srgbClr val="000000"/>
                  </a:solidFill>
                  <a:latin typeface="Alatsi"/>
                </a:rPr>
                <a:t>DroidRL là một framework được thiết kế để chọn lựa các đặc trưng hiệu quả nhằm phát hiện malware trên hệ điều hành Android bằng cách sử dụng học tăng cường. Bài báo tập trung vào việc áp dụng Double Deep Q-Network (DDQN) kết hợp với mạng nơ-ron hồi quy (RNN) để lựa chọn các đặc trưng theo trình tự. </a:t>
              </a:r>
            </a:p>
          </p:txBody>
        </p:sp>
        <p:sp>
          <p:nvSpPr>
            <p:cNvPr name="TextBox 17" id="17"/>
            <p:cNvSpPr txBox="true"/>
            <p:nvPr/>
          </p:nvSpPr>
          <p:spPr>
            <a:xfrm rot="0">
              <a:off x="1762497" y="3248591"/>
              <a:ext cx="18976923" cy="1416187"/>
            </a:xfrm>
            <a:prstGeom prst="rect">
              <a:avLst/>
            </a:prstGeom>
          </p:spPr>
          <p:txBody>
            <a:bodyPr anchor="t" rtlCol="false" tIns="0" lIns="0" bIns="0" rIns="0">
              <a:spAutoFit/>
            </a:bodyPr>
            <a:lstStyle/>
            <a:p>
              <a:pPr algn="l">
                <a:lnSpc>
                  <a:spcPts val="4322"/>
                </a:lnSpc>
              </a:pPr>
              <a:r>
                <a:rPr lang="en-US" sz="3087">
                  <a:solidFill>
                    <a:srgbClr val="000000"/>
                  </a:solidFill>
                  <a:latin typeface="Alatsi"/>
                </a:rPr>
                <a:t>Với việc sử dụng phương pháp nhúng từ (word embedding) để biểu diễn đối tượng, DroidRL có thể tăng cường sự liên quan ngữ nghĩa giữa các đặc trưng.</a:t>
              </a:r>
            </a:p>
          </p:txBody>
        </p:sp>
        <p:sp>
          <p:nvSpPr>
            <p:cNvPr name="TextBox 18" id="18"/>
            <p:cNvSpPr txBox="true"/>
            <p:nvPr/>
          </p:nvSpPr>
          <p:spPr>
            <a:xfrm rot="0">
              <a:off x="1711697" y="5417400"/>
              <a:ext cx="18976923" cy="2143228"/>
            </a:xfrm>
            <a:prstGeom prst="rect">
              <a:avLst/>
            </a:prstGeom>
          </p:spPr>
          <p:txBody>
            <a:bodyPr anchor="t" rtlCol="false" tIns="0" lIns="0" bIns="0" rIns="0">
              <a:spAutoFit/>
            </a:bodyPr>
            <a:lstStyle/>
            <a:p>
              <a:pPr algn="l">
                <a:lnSpc>
                  <a:spcPts val="4322"/>
                </a:lnSpc>
              </a:pPr>
              <a:r>
                <a:rPr lang="en-US" sz="3087">
                  <a:solidFill>
                    <a:srgbClr val="000000"/>
                  </a:solidFill>
                  <a:latin typeface="Alatsi"/>
                </a:rPr>
                <a:t>Các kết quả thực nghiệm cho thấy DroidRL có thể giảm đáng kể số lượng đặc trưng từ 1083 xuống còn 24 mà vẫn giữ độ chính xác cao (95.6%) khi sử dụng bộ phân loại Random Forest.</a:t>
              </a:r>
            </a:p>
          </p:txBody>
        </p:sp>
      </p:grpSp>
      <p:grpSp>
        <p:nvGrpSpPr>
          <p:cNvPr name="Group 19" id="19"/>
          <p:cNvGrpSpPr/>
          <p:nvPr/>
        </p:nvGrpSpPr>
        <p:grpSpPr>
          <a:xfrm rot="0">
            <a:off x="627362" y="0"/>
            <a:ext cx="937061" cy="10287000"/>
            <a:chOff x="0" y="0"/>
            <a:chExt cx="246798" cy="2709333"/>
          </a:xfrm>
        </p:grpSpPr>
        <p:sp>
          <p:nvSpPr>
            <p:cNvPr name="Freeform 20" id="20"/>
            <p:cNvSpPr/>
            <p:nvPr/>
          </p:nvSpPr>
          <p:spPr>
            <a:xfrm flipH="false" flipV="false" rot="0">
              <a:off x="0" y="0"/>
              <a:ext cx="246798" cy="2709333"/>
            </a:xfrm>
            <a:custGeom>
              <a:avLst/>
              <a:gdLst/>
              <a:ahLst/>
              <a:cxnLst/>
              <a:rect r="r" b="b" t="t" l="l"/>
              <a:pathLst>
                <a:path h="2709333" w="246798">
                  <a:moveTo>
                    <a:pt x="0" y="0"/>
                  </a:moveTo>
                  <a:lnTo>
                    <a:pt x="246798" y="0"/>
                  </a:lnTo>
                  <a:lnTo>
                    <a:pt x="246798" y="2709333"/>
                  </a:lnTo>
                  <a:lnTo>
                    <a:pt x="0" y="2709333"/>
                  </a:lnTo>
                  <a:close/>
                </a:path>
              </a:pathLst>
            </a:custGeom>
            <a:solidFill>
              <a:srgbClr val="F6F3EB"/>
            </a:solidFill>
          </p:spPr>
        </p:sp>
        <p:sp>
          <p:nvSpPr>
            <p:cNvPr name="TextBox 21" id="21"/>
            <p:cNvSpPr txBox="true"/>
            <p:nvPr/>
          </p:nvSpPr>
          <p:spPr>
            <a:xfrm>
              <a:off x="0" y="-38100"/>
              <a:ext cx="246798" cy="2747433"/>
            </a:xfrm>
            <a:prstGeom prst="rect">
              <a:avLst/>
            </a:prstGeom>
          </p:spPr>
          <p:txBody>
            <a:bodyPr anchor="ctr" rtlCol="false" tIns="50800" lIns="50800" bIns="50800" rIns="50800"/>
            <a:lstStyle/>
            <a:p>
              <a:pPr algn="ctr">
                <a:lnSpc>
                  <a:spcPts val="2659"/>
                </a:lnSpc>
              </a:pPr>
            </a:p>
          </p:txBody>
        </p:sp>
      </p:grpSp>
      <p:sp>
        <p:nvSpPr>
          <p:cNvPr name="TextBox 22" id="22"/>
          <p:cNvSpPr txBox="true"/>
          <p:nvPr/>
        </p:nvSpPr>
        <p:spPr>
          <a:xfrm rot="-5400000">
            <a:off x="-2373736" y="4911090"/>
            <a:ext cx="6882108" cy="464820"/>
          </a:xfrm>
          <a:prstGeom prst="rect">
            <a:avLst/>
          </a:prstGeom>
        </p:spPr>
        <p:txBody>
          <a:bodyPr anchor="t" rtlCol="false" tIns="0" lIns="0" bIns="0" rIns="0">
            <a:spAutoFit/>
          </a:bodyPr>
          <a:lstStyle/>
          <a:p>
            <a:pPr algn="ctr">
              <a:lnSpc>
                <a:spcPts val="3779"/>
              </a:lnSpc>
            </a:pPr>
            <a:r>
              <a:rPr lang="en-US" sz="2700">
                <a:solidFill>
                  <a:srgbClr val="000000"/>
                </a:solidFill>
                <a:latin typeface="Alatsi"/>
              </a:rPr>
              <a:t>GROUP 01</a:t>
            </a:r>
          </a:p>
        </p:txBody>
      </p:sp>
      <p:sp>
        <p:nvSpPr>
          <p:cNvPr name="AutoShape 23" id="23"/>
          <p:cNvSpPr/>
          <p:nvPr/>
        </p:nvSpPr>
        <p:spPr>
          <a:xfrm flipH="true" flipV="true">
            <a:off x="1085850" y="7289441"/>
            <a:ext cx="5403" cy="2997456"/>
          </a:xfrm>
          <a:prstGeom prst="line">
            <a:avLst/>
          </a:prstGeom>
          <a:ln cap="flat" w="114300">
            <a:solidFill>
              <a:srgbClr val="9FC3D0"/>
            </a:solidFill>
            <a:prstDash val="solid"/>
            <a:headEnd type="none" len="sm" w="sm"/>
            <a:tailEnd type="none" len="sm" w="sm"/>
          </a:ln>
        </p:spPr>
      </p:sp>
      <p:sp>
        <p:nvSpPr>
          <p:cNvPr name="AutoShape 24" id="24"/>
          <p:cNvSpPr/>
          <p:nvPr/>
        </p:nvSpPr>
        <p:spPr>
          <a:xfrm flipH="true" flipV="true">
            <a:off x="1090490" y="-104525"/>
            <a:ext cx="5403" cy="2997456"/>
          </a:xfrm>
          <a:prstGeom prst="line">
            <a:avLst/>
          </a:prstGeom>
          <a:ln cap="flat" w="114300">
            <a:solidFill>
              <a:srgbClr val="9FC3D0"/>
            </a:solidFill>
            <a:prstDash val="solid"/>
            <a:headEnd type="none" len="sm" w="sm"/>
            <a:tailEnd type="none" len="sm" w="sm"/>
          </a:ln>
        </p:spPr>
      </p:sp>
      <p:grpSp>
        <p:nvGrpSpPr>
          <p:cNvPr name="Group 25" id="25"/>
          <p:cNvGrpSpPr/>
          <p:nvPr/>
        </p:nvGrpSpPr>
        <p:grpSpPr>
          <a:xfrm rot="0">
            <a:off x="15859155" y="0"/>
            <a:ext cx="1562612" cy="1673225"/>
            <a:chOff x="0" y="0"/>
            <a:chExt cx="2083482" cy="2230967"/>
          </a:xfrm>
        </p:grpSpPr>
        <p:grpSp>
          <p:nvGrpSpPr>
            <p:cNvPr name="Group 26" id="26"/>
            <p:cNvGrpSpPr/>
            <p:nvPr/>
          </p:nvGrpSpPr>
          <p:grpSpPr>
            <a:xfrm rot="0">
              <a:off x="75599" y="0"/>
              <a:ext cx="1932284" cy="2230967"/>
              <a:chOff x="0" y="0"/>
              <a:chExt cx="703982" cy="812800"/>
            </a:xfrm>
          </p:grpSpPr>
          <p:sp>
            <p:nvSpPr>
              <p:cNvPr name="Freeform 27" id="27"/>
              <p:cNvSpPr/>
              <p:nvPr/>
            </p:nvSpPr>
            <p:spPr>
              <a:xfrm flipH="false" flipV="false" rot="0">
                <a:off x="0" y="0"/>
                <a:ext cx="703982" cy="812800"/>
              </a:xfrm>
              <a:custGeom>
                <a:avLst/>
                <a:gdLst/>
                <a:ahLst/>
                <a:cxnLst/>
                <a:rect r="r" b="b" t="t" l="l"/>
                <a:pathLst>
                  <a:path h="812800" w="703982">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sp>
          <p:sp>
            <p:nvSpPr>
              <p:cNvPr name="TextBox 28" id="28"/>
              <p:cNvSpPr txBox="true"/>
              <p:nvPr/>
            </p:nvSpPr>
            <p:spPr>
              <a:xfrm>
                <a:off x="0" y="-47625"/>
                <a:ext cx="703982" cy="733425"/>
              </a:xfrm>
              <a:prstGeom prst="rect">
                <a:avLst/>
              </a:prstGeom>
            </p:spPr>
            <p:txBody>
              <a:bodyPr anchor="ctr" rtlCol="false" tIns="50800" lIns="50800" bIns="50800" rIns="50800"/>
              <a:lstStyle/>
              <a:p>
                <a:pPr algn="ctr">
                  <a:lnSpc>
                    <a:spcPts val="2659"/>
                  </a:lnSpc>
                </a:pPr>
              </a:p>
            </p:txBody>
          </p:sp>
        </p:grpSp>
        <p:sp>
          <p:nvSpPr>
            <p:cNvPr name="TextBox 29" id="29"/>
            <p:cNvSpPr txBox="true"/>
            <p:nvPr/>
          </p:nvSpPr>
          <p:spPr>
            <a:xfrm rot="0">
              <a:off x="0" y="437582"/>
              <a:ext cx="2083482" cy="1241504"/>
            </a:xfrm>
            <a:prstGeom prst="rect">
              <a:avLst/>
            </a:prstGeom>
          </p:spPr>
          <p:txBody>
            <a:bodyPr anchor="t" rtlCol="false" tIns="0" lIns="0" bIns="0" rIns="0">
              <a:spAutoFit/>
            </a:bodyPr>
            <a:lstStyle/>
            <a:p>
              <a:pPr algn="ctr">
                <a:lnSpc>
                  <a:spcPts val="7805"/>
                </a:lnSpc>
              </a:pPr>
              <a:r>
                <a:rPr lang="en-US" sz="5575">
                  <a:solidFill>
                    <a:srgbClr val="000000"/>
                  </a:solidFill>
                  <a:latin typeface="Open Sans Bold"/>
                </a:rPr>
                <a:t>5</a:t>
              </a:r>
            </a:p>
          </p:txBody>
        </p:sp>
      </p:grpSp>
      <p:sp>
        <p:nvSpPr>
          <p:cNvPr name="Freeform 30" id="30"/>
          <p:cNvSpPr/>
          <p:nvPr/>
        </p:nvSpPr>
        <p:spPr>
          <a:xfrm flipH="false" flipV="false" rot="0">
            <a:off x="9697545" y="8788169"/>
            <a:ext cx="7315200" cy="2477783"/>
          </a:xfrm>
          <a:custGeom>
            <a:avLst/>
            <a:gdLst/>
            <a:ahLst/>
            <a:cxnLst/>
            <a:rect r="r" b="b" t="t" l="l"/>
            <a:pathLst>
              <a:path h="2477783" w="7315200">
                <a:moveTo>
                  <a:pt x="0" y="0"/>
                </a:moveTo>
                <a:lnTo>
                  <a:pt x="7315200" y="0"/>
                </a:lnTo>
                <a:lnTo>
                  <a:pt x="7315200" y="2477784"/>
                </a:lnTo>
                <a:lnTo>
                  <a:pt x="0" y="24777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1" id="31"/>
          <p:cNvSpPr/>
          <p:nvPr/>
        </p:nvSpPr>
        <p:spPr>
          <a:xfrm flipH="false" flipV="false" rot="0">
            <a:off x="1564423" y="-1641171"/>
            <a:ext cx="7315200" cy="2477783"/>
          </a:xfrm>
          <a:custGeom>
            <a:avLst/>
            <a:gdLst/>
            <a:ahLst/>
            <a:cxnLst/>
            <a:rect r="r" b="b" t="t" l="l"/>
            <a:pathLst>
              <a:path h="2477783" w="7315200">
                <a:moveTo>
                  <a:pt x="0" y="0"/>
                </a:moveTo>
                <a:lnTo>
                  <a:pt x="7315200" y="0"/>
                </a:lnTo>
                <a:lnTo>
                  <a:pt x="7315200" y="2477784"/>
                </a:lnTo>
                <a:lnTo>
                  <a:pt x="0" y="24777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sp>
        <p:nvSpPr>
          <p:cNvPr name="TextBox 2" id="2"/>
          <p:cNvSpPr txBox="true"/>
          <p:nvPr/>
        </p:nvSpPr>
        <p:spPr>
          <a:xfrm rot="0">
            <a:off x="1028700" y="866775"/>
            <a:ext cx="16230600" cy="1450843"/>
          </a:xfrm>
          <a:prstGeom prst="rect">
            <a:avLst/>
          </a:prstGeom>
        </p:spPr>
        <p:txBody>
          <a:bodyPr anchor="t" rtlCol="false" tIns="0" lIns="0" bIns="0" rIns="0">
            <a:spAutoFit/>
          </a:bodyPr>
          <a:lstStyle/>
          <a:p>
            <a:pPr algn="ctr">
              <a:lnSpc>
                <a:spcPts val="11899"/>
              </a:lnSpc>
            </a:pPr>
            <a:r>
              <a:rPr lang="en-US" sz="8499">
                <a:solidFill>
                  <a:srgbClr val="000000"/>
                </a:solidFill>
                <a:latin typeface="Alatsi"/>
              </a:rPr>
              <a:t>CÁC KỸ THUẬT CHÍNH</a:t>
            </a:r>
          </a:p>
        </p:txBody>
      </p:sp>
      <p:grpSp>
        <p:nvGrpSpPr>
          <p:cNvPr name="Group 3" id="3"/>
          <p:cNvGrpSpPr/>
          <p:nvPr/>
        </p:nvGrpSpPr>
        <p:grpSpPr>
          <a:xfrm rot="0">
            <a:off x="627362" y="0"/>
            <a:ext cx="937061" cy="10287000"/>
            <a:chOff x="0" y="0"/>
            <a:chExt cx="246798" cy="2709333"/>
          </a:xfrm>
        </p:grpSpPr>
        <p:sp>
          <p:nvSpPr>
            <p:cNvPr name="Freeform 4" id="4"/>
            <p:cNvSpPr/>
            <p:nvPr/>
          </p:nvSpPr>
          <p:spPr>
            <a:xfrm flipH="false" flipV="false" rot="0">
              <a:off x="0" y="0"/>
              <a:ext cx="246798" cy="2709333"/>
            </a:xfrm>
            <a:custGeom>
              <a:avLst/>
              <a:gdLst/>
              <a:ahLst/>
              <a:cxnLst/>
              <a:rect r="r" b="b" t="t" l="l"/>
              <a:pathLst>
                <a:path h="2709333" w="246798">
                  <a:moveTo>
                    <a:pt x="0" y="0"/>
                  </a:moveTo>
                  <a:lnTo>
                    <a:pt x="246798" y="0"/>
                  </a:lnTo>
                  <a:lnTo>
                    <a:pt x="246798" y="2709333"/>
                  </a:lnTo>
                  <a:lnTo>
                    <a:pt x="0" y="2709333"/>
                  </a:lnTo>
                  <a:close/>
                </a:path>
              </a:pathLst>
            </a:custGeom>
            <a:solidFill>
              <a:srgbClr val="F6F3EB"/>
            </a:solidFill>
          </p:spPr>
        </p:sp>
        <p:sp>
          <p:nvSpPr>
            <p:cNvPr name="TextBox 5" id="5"/>
            <p:cNvSpPr txBox="true"/>
            <p:nvPr/>
          </p:nvSpPr>
          <p:spPr>
            <a:xfrm>
              <a:off x="0" y="-38100"/>
              <a:ext cx="246798" cy="2747433"/>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5400000">
            <a:off x="-2373736" y="4911090"/>
            <a:ext cx="6882108" cy="464820"/>
          </a:xfrm>
          <a:prstGeom prst="rect">
            <a:avLst/>
          </a:prstGeom>
        </p:spPr>
        <p:txBody>
          <a:bodyPr anchor="t" rtlCol="false" tIns="0" lIns="0" bIns="0" rIns="0">
            <a:spAutoFit/>
          </a:bodyPr>
          <a:lstStyle/>
          <a:p>
            <a:pPr algn="ctr">
              <a:lnSpc>
                <a:spcPts val="3779"/>
              </a:lnSpc>
            </a:pPr>
            <a:r>
              <a:rPr lang="en-US" sz="2700">
                <a:solidFill>
                  <a:srgbClr val="000000"/>
                </a:solidFill>
                <a:latin typeface="Alatsi"/>
              </a:rPr>
              <a:t>GROUP 01</a:t>
            </a:r>
          </a:p>
        </p:txBody>
      </p:sp>
      <p:sp>
        <p:nvSpPr>
          <p:cNvPr name="AutoShape 7" id="7"/>
          <p:cNvSpPr/>
          <p:nvPr/>
        </p:nvSpPr>
        <p:spPr>
          <a:xfrm flipH="true" flipV="true">
            <a:off x="1085850" y="7289441"/>
            <a:ext cx="5403" cy="2997456"/>
          </a:xfrm>
          <a:prstGeom prst="line">
            <a:avLst/>
          </a:prstGeom>
          <a:ln cap="flat" w="114300">
            <a:solidFill>
              <a:srgbClr val="9FC3D0"/>
            </a:solidFill>
            <a:prstDash val="solid"/>
            <a:headEnd type="none" len="sm" w="sm"/>
            <a:tailEnd type="none" len="sm" w="sm"/>
          </a:ln>
        </p:spPr>
      </p:sp>
      <p:sp>
        <p:nvSpPr>
          <p:cNvPr name="AutoShape 8" id="8"/>
          <p:cNvSpPr/>
          <p:nvPr/>
        </p:nvSpPr>
        <p:spPr>
          <a:xfrm flipH="true" flipV="true">
            <a:off x="1090490" y="-104525"/>
            <a:ext cx="5403" cy="2997456"/>
          </a:xfrm>
          <a:prstGeom prst="line">
            <a:avLst/>
          </a:prstGeom>
          <a:ln cap="flat" w="114300">
            <a:solidFill>
              <a:srgbClr val="9FC3D0"/>
            </a:solidFill>
            <a:prstDash val="solid"/>
            <a:headEnd type="none" len="sm" w="sm"/>
            <a:tailEnd type="none" len="sm" w="sm"/>
          </a:ln>
        </p:spPr>
      </p:sp>
      <p:grpSp>
        <p:nvGrpSpPr>
          <p:cNvPr name="Group 9" id="9"/>
          <p:cNvGrpSpPr/>
          <p:nvPr/>
        </p:nvGrpSpPr>
        <p:grpSpPr>
          <a:xfrm rot="0">
            <a:off x="15859155" y="0"/>
            <a:ext cx="1562612" cy="1673225"/>
            <a:chOff x="0" y="0"/>
            <a:chExt cx="2083482" cy="2230967"/>
          </a:xfrm>
        </p:grpSpPr>
        <p:grpSp>
          <p:nvGrpSpPr>
            <p:cNvPr name="Group 10" id="10"/>
            <p:cNvGrpSpPr/>
            <p:nvPr/>
          </p:nvGrpSpPr>
          <p:grpSpPr>
            <a:xfrm rot="0">
              <a:off x="75599" y="0"/>
              <a:ext cx="1932284" cy="2230967"/>
              <a:chOff x="0" y="0"/>
              <a:chExt cx="703982" cy="812800"/>
            </a:xfrm>
          </p:grpSpPr>
          <p:sp>
            <p:nvSpPr>
              <p:cNvPr name="Freeform 11" id="11"/>
              <p:cNvSpPr/>
              <p:nvPr/>
            </p:nvSpPr>
            <p:spPr>
              <a:xfrm flipH="false" flipV="false" rot="0">
                <a:off x="0" y="0"/>
                <a:ext cx="703982" cy="812800"/>
              </a:xfrm>
              <a:custGeom>
                <a:avLst/>
                <a:gdLst/>
                <a:ahLst/>
                <a:cxnLst/>
                <a:rect r="r" b="b" t="t" l="l"/>
                <a:pathLst>
                  <a:path h="812800" w="703982">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sp>
          <p:sp>
            <p:nvSpPr>
              <p:cNvPr name="TextBox 12" id="12"/>
              <p:cNvSpPr txBox="true"/>
              <p:nvPr/>
            </p:nvSpPr>
            <p:spPr>
              <a:xfrm>
                <a:off x="0" y="-47625"/>
                <a:ext cx="703982" cy="733425"/>
              </a:xfrm>
              <a:prstGeom prst="rect">
                <a:avLst/>
              </a:prstGeom>
            </p:spPr>
            <p:txBody>
              <a:bodyPr anchor="ctr" rtlCol="false" tIns="50800" lIns="50800" bIns="50800" rIns="50800"/>
              <a:lstStyle/>
              <a:p>
                <a:pPr algn="ctr">
                  <a:lnSpc>
                    <a:spcPts val="2659"/>
                  </a:lnSpc>
                </a:pPr>
              </a:p>
            </p:txBody>
          </p:sp>
        </p:grpSp>
        <p:sp>
          <p:nvSpPr>
            <p:cNvPr name="TextBox 13" id="13"/>
            <p:cNvSpPr txBox="true"/>
            <p:nvPr/>
          </p:nvSpPr>
          <p:spPr>
            <a:xfrm rot="0">
              <a:off x="0" y="437582"/>
              <a:ext cx="2083482" cy="1241424"/>
            </a:xfrm>
            <a:prstGeom prst="rect">
              <a:avLst/>
            </a:prstGeom>
          </p:spPr>
          <p:txBody>
            <a:bodyPr anchor="t" rtlCol="false" tIns="0" lIns="0" bIns="0" rIns="0">
              <a:spAutoFit/>
            </a:bodyPr>
            <a:lstStyle/>
            <a:p>
              <a:pPr algn="ctr">
                <a:lnSpc>
                  <a:spcPts val="7805"/>
                </a:lnSpc>
              </a:pPr>
              <a:r>
                <a:rPr lang="en-US" sz="5575">
                  <a:solidFill>
                    <a:srgbClr val="000000"/>
                  </a:solidFill>
                  <a:latin typeface="Open Sans Bold"/>
                </a:rPr>
                <a:t>6</a:t>
              </a:r>
            </a:p>
          </p:txBody>
        </p:sp>
      </p:grpSp>
      <p:sp>
        <p:nvSpPr>
          <p:cNvPr name="Freeform 14" id="14"/>
          <p:cNvSpPr/>
          <p:nvPr/>
        </p:nvSpPr>
        <p:spPr>
          <a:xfrm flipH="false" flipV="false" rot="0">
            <a:off x="9697545" y="8788169"/>
            <a:ext cx="7315200" cy="2477783"/>
          </a:xfrm>
          <a:custGeom>
            <a:avLst/>
            <a:gdLst/>
            <a:ahLst/>
            <a:cxnLst/>
            <a:rect r="r" b="b" t="t" l="l"/>
            <a:pathLst>
              <a:path h="2477783" w="7315200">
                <a:moveTo>
                  <a:pt x="0" y="0"/>
                </a:moveTo>
                <a:lnTo>
                  <a:pt x="7315200" y="0"/>
                </a:lnTo>
                <a:lnTo>
                  <a:pt x="7315200" y="2477784"/>
                </a:lnTo>
                <a:lnTo>
                  <a:pt x="0" y="24777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5" id="15"/>
          <p:cNvSpPr/>
          <p:nvPr/>
        </p:nvSpPr>
        <p:spPr>
          <a:xfrm flipH="false" flipV="false" rot="0">
            <a:off x="1564423" y="-1641171"/>
            <a:ext cx="7315200" cy="2477783"/>
          </a:xfrm>
          <a:custGeom>
            <a:avLst/>
            <a:gdLst/>
            <a:ahLst/>
            <a:cxnLst/>
            <a:rect r="r" b="b" t="t" l="l"/>
            <a:pathLst>
              <a:path h="2477783" w="7315200">
                <a:moveTo>
                  <a:pt x="0" y="0"/>
                </a:moveTo>
                <a:lnTo>
                  <a:pt x="7315200" y="0"/>
                </a:lnTo>
                <a:lnTo>
                  <a:pt x="7315200" y="2477784"/>
                </a:lnTo>
                <a:lnTo>
                  <a:pt x="0" y="24777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6" id="16"/>
          <p:cNvGrpSpPr/>
          <p:nvPr/>
        </p:nvGrpSpPr>
        <p:grpSpPr>
          <a:xfrm rot="0">
            <a:off x="1704735" y="2784090"/>
            <a:ext cx="15554565" cy="6510146"/>
            <a:chOff x="0" y="0"/>
            <a:chExt cx="20739420" cy="8680194"/>
          </a:xfrm>
        </p:grpSpPr>
        <p:grpSp>
          <p:nvGrpSpPr>
            <p:cNvPr name="Group 17" id="17"/>
            <p:cNvGrpSpPr/>
            <p:nvPr/>
          </p:nvGrpSpPr>
          <p:grpSpPr>
            <a:xfrm rot="0">
              <a:off x="0" y="68921"/>
              <a:ext cx="1473815" cy="1473815"/>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9C7C6"/>
              </a:solidFill>
            </p:spPr>
          </p:sp>
          <p:sp>
            <p:nvSpPr>
              <p:cNvPr name="TextBox 19" id="19"/>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20" id="20"/>
            <p:cNvSpPr txBox="true"/>
            <p:nvPr/>
          </p:nvSpPr>
          <p:spPr>
            <a:xfrm rot="0">
              <a:off x="0" y="199500"/>
              <a:ext cx="1473815" cy="1117405"/>
            </a:xfrm>
            <a:prstGeom prst="rect">
              <a:avLst/>
            </a:prstGeom>
          </p:spPr>
          <p:txBody>
            <a:bodyPr anchor="t" rtlCol="false" tIns="0" lIns="0" bIns="0" rIns="0">
              <a:spAutoFit/>
            </a:bodyPr>
            <a:lstStyle/>
            <a:p>
              <a:pPr algn="ctr">
                <a:lnSpc>
                  <a:spcPts val="7048"/>
                </a:lnSpc>
              </a:pPr>
              <a:r>
                <a:rPr lang="en-US" sz="5034">
                  <a:solidFill>
                    <a:srgbClr val="000000"/>
                  </a:solidFill>
                  <a:latin typeface="Alatsi"/>
                </a:rPr>
                <a:t>1</a:t>
              </a:r>
            </a:p>
          </p:txBody>
        </p:sp>
        <p:grpSp>
          <p:nvGrpSpPr>
            <p:cNvPr name="Group 21" id="21"/>
            <p:cNvGrpSpPr/>
            <p:nvPr/>
          </p:nvGrpSpPr>
          <p:grpSpPr>
            <a:xfrm rot="0">
              <a:off x="25400" y="2450502"/>
              <a:ext cx="1473815" cy="1473815"/>
              <a:chOff x="0" y="0"/>
              <a:chExt cx="812800" cy="812800"/>
            </a:xfrm>
          </p:grpSpPr>
          <p:sp>
            <p:nvSpPr>
              <p:cNvPr name="Freeform 22" id="2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9C7C6"/>
              </a:solidFill>
            </p:spPr>
          </p:sp>
          <p:sp>
            <p:nvSpPr>
              <p:cNvPr name="TextBox 23" id="23"/>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24" id="24"/>
            <p:cNvSpPr txBox="true"/>
            <p:nvPr/>
          </p:nvSpPr>
          <p:spPr>
            <a:xfrm rot="0">
              <a:off x="25400" y="2581081"/>
              <a:ext cx="1473815" cy="1117405"/>
            </a:xfrm>
            <a:prstGeom prst="rect">
              <a:avLst/>
            </a:prstGeom>
          </p:spPr>
          <p:txBody>
            <a:bodyPr anchor="t" rtlCol="false" tIns="0" lIns="0" bIns="0" rIns="0">
              <a:spAutoFit/>
            </a:bodyPr>
            <a:lstStyle/>
            <a:p>
              <a:pPr algn="ctr">
                <a:lnSpc>
                  <a:spcPts val="7048"/>
                </a:lnSpc>
              </a:pPr>
              <a:r>
                <a:rPr lang="en-US" sz="5034">
                  <a:solidFill>
                    <a:srgbClr val="000000"/>
                  </a:solidFill>
                  <a:latin typeface="Alatsi"/>
                </a:rPr>
                <a:t>2</a:t>
              </a:r>
            </a:p>
          </p:txBody>
        </p:sp>
        <p:grpSp>
          <p:nvGrpSpPr>
            <p:cNvPr name="Group 25" id="25"/>
            <p:cNvGrpSpPr/>
            <p:nvPr/>
          </p:nvGrpSpPr>
          <p:grpSpPr>
            <a:xfrm rot="0">
              <a:off x="0" y="4584716"/>
              <a:ext cx="1473815" cy="1473815"/>
              <a:chOff x="0" y="0"/>
              <a:chExt cx="812800" cy="812800"/>
            </a:xfrm>
          </p:grpSpPr>
          <p:sp>
            <p:nvSpPr>
              <p:cNvPr name="Freeform 26" id="2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9C7C6"/>
              </a:solidFill>
            </p:spPr>
          </p:sp>
          <p:sp>
            <p:nvSpPr>
              <p:cNvPr name="TextBox 27" id="27"/>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28" id="28"/>
            <p:cNvSpPr txBox="true"/>
            <p:nvPr/>
          </p:nvSpPr>
          <p:spPr>
            <a:xfrm rot="0">
              <a:off x="0" y="4715296"/>
              <a:ext cx="1473815" cy="1117405"/>
            </a:xfrm>
            <a:prstGeom prst="rect">
              <a:avLst/>
            </a:prstGeom>
          </p:spPr>
          <p:txBody>
            <a:bodyPr anchor="t" rtlCol="false" tIns="0" lIns="0" bIns="0" rIns="0">
              <a:spAutoFit/>
            </a:bodyPr>
            <a:lstStyle/>
            <a:p>
              <a:pPr algn="ctr">
                <a:lnSpc>
                  <a:spcPts val="7048"/>
                </a:lnSpc>
              </a:pPr>
              <a:r>
                <a:rPr lang="en-US" sz="5034">
                  <a:solidFill>
                    <a:srgbClr val="000000"/>
                  </a:solidFill>
                  <a:latin typeface="Alatsi"/>
                </a:rPr>
                <a:t>3</a:t>
              </a:r>
            </a:p>
          </p:txBody>
        </p:sp>
        <p:sp>
          <p:nvSpPr>
            <p:cNvPr name="TextBox 29" id="29"/>
            <p:cNvSpPr txBox="true"/>
            <p:nvPr/>
          </p:nvSpPr>
          <p:spPr>
            <a:xfrm rot="0">
              <a:off x="1711697" y="-66675"/>
              <a:ext cx="18976923" cy="2870270"/>
            </a:xfrm>
            <a:prstGeom prst="rect">
              <a:avLst/>
            </a:prstGeom>
          </p:spPr>
          <p:txBody>
            <a:bodyPr anchor="t" rtlCol="false" tIns="0" lIns="0" bIns="0" rIns="0">
              <a:spAutoFit/>
            </a:bodyPr>
            <a:lstStyle/>
            <a:p>
              <a:pPr algn="l">
                <a:lnSpc>
                  <a:spcPts val="4322"/>
                </a:lnSpc>
              </a:pPr>
              <a:r>
                <a:rPr lang="en-US" sz="3087">
                  <a:solidFill>
                    <a:srgbClr val="000000"/>
                  </a:solidFill>
                  <a:latin typeface="Alatsi"/>
                </a:rPr>
                <a:t>DroidRL triển khai thuật toán DDQN - thuật toán học tăng cường Reinforcement learning (Double Deep Q - Network) ⇒ thu được tập hợp con đặc trưng tối ưu ⇒ phân loại malware hiệu quả.</a:t>
              </a:r>
            </a:p>
            <a:p>
              <a:pPr algn="l">
                <a:lnSpc>
                  <a:spcPts val="4322"/>
                </a:lnSpc>
              </a:pPr>
            </a:p>
          </p:txBody>
        </p:sp>
        <p:sp>
          <p:nvSpPr>
            <p:cNvPr name="TextBox 30" id="30"/>
            <p:cNvSpPr txBox="true"/>
            <p:nvPr/>
          </p:nvSpPr>
          <p:spPr>
            <a:xfrm rot="0">
              <a:off x="1762497" y="2508130"/>
              <a:ext cx="18976923" cy="2143228"/>
            </a:xfrm>
            <a:prstGeom prst="rect">
              <a:avLst/>
            </a:prstGeom>
          </p:spPr>
          <p:txBody>
            <a:bodyPr anchor="t" rtlCol="false" tIns="0" lIns="0" bIns="0" rIns="0">
              <a:spAutoFit/>
            </a:bodyPr>
            <a:lstStyle/>
            <a:p>
              <a:pPr algn="l">
                <a:lnSpc>
                  <a:spcPts val="4322"/>
                </a:lnSpc>
              </a:pPr>
              <a:r>
                <a:rPr lang="en-US" sz="3087">
                  <a:solidFill>
                    <a:srgbClr val="000000"/>
                  </a:solidFill>
                  <a:latin typeface="Alatsi"/>
                </a:rPr>
                <a:t>Mạng thần kinh tái phát (RNN - Recurrent NN) được sử dụng làm mạng quyết định của DDQN ⇒ cung cấp khả năng chọn tuần tự các đặc trưng.</a:t>
              </a:r>
            </a:p>
            <a:p>
              <a:pPr algn="l">
                <a:lnSpc>
                  <a:spcPts val="4322"/>
                </a:lnSpc>
              </a:pPr>
            </a:p>
          </p:txBody>
        </p:sp>
        <p:sp>
          <p:nvSpPr>
            <p:cNvPr name="TextBox 31" id="31"/>
            <p:cNvSpPr txBox="true"/>
            <p:nvPr/>
          </p:nvSpPr>
          <p:spPr>
            <a:xfrm rot="0">
              <a:off x="1711697" y="4518041"/>
              <a:ext cx="18976923" cy="2143228"/>
            </a:xfrm>
            <a:prstGeom prst="rect">
              <a:avLst/>
            </a:prstGeom>
          </p:spPr>
          <p:txBody>
            <a:bodyPr anchor="t" rtlCol="false" tIns="0" lIns="0" bIns="0" rIns="0">
              <a:spAutoFit/>
            </a:bodyPr>
            <a:lstStyle/>
            <a:p>
              <a:pPr algn="l">
                <a:lnSpc>
                  <a:spcPts val="4322"/>
                </a:lnSpc>
              </a:pPr>
              <a:r>
                <a:rPr lang="en-US" sz="3087">
                  <a:solidFill>
                    <a:srgbClr val="000000"/>
                  </a:solidFill>
                  <a:latin typeface="Alatsi"/>
                </a:rPr>
                <a:t>Word embedding được áp dụng để biểu diễn đối tượng ⇒ nâng cao khả năng làm việc của framework nhầm tìm ra mức độ liên quan về mặt ngữ nghĩa của các đối tượng.</a:t>
              </a:r>
            </a:p>
          </p:txBody>
        </p:sp>
        <p:grpSp>
          <p:nvGrpSpPr>
            <p:cNvPr name="Group 32" id="32"/>
            <p:cNvGrpSpPr/>
            <p:nvPr/>
          </p:nvGrpSpPr>
          <p:grpSpPr>
            <a:xfrm rot="0">
              <a:off x="50800" y="6979862"/>
              <a:ext cx="1473815" cy="1473815"/>
              <a:chOff x="0" y="0"/>
              <a:chExt cx="812800" cy="812800"/>
            </a:xfrm>
          </p:grpSpPr>
          <p:sp>
            <p:nvSpPr>
              <p:cNvPr name="Freeform 33" id="3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9C7C6"/>
              </a:solidFill>
            </p:spPr>
          </p:sp>
          <p:sp>
            <p:nvSpPr>
              <p:cNvPr name="TextBox 34" id="3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35" id="35"/>
            <p:cNvSpPr txBox="true"/>
            <p:nvPr/>
          </p:nvSpPr>
          <p:spPr>
            <a:xfrm rot="0">
              <a:off x="50800" y="7110441"/>
              <a:ext cx="1473815" cy="1117363"/>
            </a:xfrm>
            <a:prstGeom prst="rect">
              <a:avLst/>
            </a:prstGeom>
          </p:spPr>
          <p:txBody>
            <a:bodyPr anchor="t" rtlCol="false" tIns="0" lIns="0" bIns="0" rIns="0">
              <a:spAutoFit/>
            </a:bodyPr>
            <a:lstStyle/>
            <a:p>
              <a:pPr algn="ctr">
                <a:lnSpc>
                  <a:spcPts val="7048"/>
                </a:lnSpc>
              </a:pPr>
              <a:r>
                <a:rPr lang="en-US" sz="5034">
                  <a:solidFill>
                    <a:srgbClr val="000000"/>
                  </a:solidFill>
                  <a:latin typeface="Alatsi"/>
                </a:rPr>
                <a:t>4</a:t>
              </a:r>
            </a:p>
          </p:txBody>
        </p:sp>
        <p:sp>
          <p:nvSpPr>
            <p:cNvPr name="TextBox 36" id="36"/>
            <p:cNvSpPr txBox="true"/>
            <p:nvPr/>
          </p:nvSpPr>
          <p:spPr>
            <a:xfrm rot="0">
              <a:off x="1762497" y="7264008"/>
              <a:ext cx="18976923" cy="1416187"/>
            </a:xfrm>
            <a:prstGeom prst="rect">
              <a:avLst/>
            </a:prstGeom>
          </p:spPr>
          <p:txBody>
            <a:bodyPr anchor="t" rtlCol="false" tIns="0" lIns="0" bIns="0" rIns="0">
              <a:spAutoFit/>
            </a:bodyPr>
            <a:lstStyle/>
            <a:p>
              <a:pPr algn="l">
                <a:lnSpc>
                  <a:spcPts val="4322"/>
                </a:lnSpc>
              </a:pPr>
              <a:r>
                <a:rPr lang="en-US" sz="3087">
                  <a:solidFill>
                    <a:srgbClr val="000000"/>
                  </a:solidFill>
                  <a:latin typeface="Alatsi"/>
                </a:rPr>
                <a:t>Sử dụng Random Forest làm lớp phân loại ⇒ đánh giá hiệu suất.</a:t>
              </a:r>
            </a:p>
            <a:p>
              <a:pPr algn="l">
                <a:lnSpc>
                  <a:spcPts val="4322"/>
                </a:lnSpc>
              </a:pPr>
            </a:p>
          </p:txBody>
        </p:sp>
      </p:gr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sp>
        <p:nvSpPr>
          <p:cNvPr name="TextBox 2" id="2"/>
          <p:cNvSpPr txBox="true"/>
          <p:nvPr/>
        </p:nvSpPr>
        <p:spPr>
          <a:xfrm rot="0">
            <a:off x="1028700" y="674688"/>
            <a:ext cx="16230600" cy="1450843"/>
          </a:xfrm>
          <a:prstGeom prst="rect">
            <a:avLst/>
          </a:prstGeom>
        </p:spPr>
        <p:txBody>
          <a:bodyPr anchor="t" rtlCol="false" tIns="0" lIns="0" bIns="0" rIns="0">
            <a:spAutoFit/>
          </a:bodyPr>
          <a:lstStyle/>
          <a:p>
            <a:pPr algn="ctr">
              <a:lnSpc>
                <a:spcPts val="11899"/>
              </a:lnSpc>
            </a:pPr>
            <a:r>
              <a:rPr lang="en-US" sz="8499">
                <a:solidFill>
                  <a:srgbClr val="000000"/>
                </a:solidFill>
                <a:latin typeface="Alatsi"/>
              </a:rPr>
              <a:t>CÁC KỸ THUẬT CHÍNH</a:t>
            </a:r>
          </a:p>
        </p:txBody>
      </p:sp>
      <p:grpSp>
        <p:nvGrpSpPr>
          <p:cNvPr name="Group 3" id="3"/>
          <p:cNvGrpSpPr/>
          <p:nvPr/>
        </p:nvGrpSpPr>
        <p:grpSpPr>
          <a:xfrm rot="0">
            <a:off x="627362" y="0"/>
            <a:ext cx="937061" cy="10287000"/>
            <a:chOff x="0" y="0"/>
            <a:chExt cx="246798" cy="2709333"/>
          </a:xfrm>
        </p:grpSpPr>
        <p:sp>
          <p:nvSpPr>
            <p:cNvPr name="Freeform 4" id="4"/>
            <p:cNvSpPr/>
            <p:nvPr/>
          </p:nvSpPr>
          <p:spPr>
            <a:xfrm flipH="false" flipV="false" rot="0">
              <a:off x="0" y="0"/>
              <a:ext cx="246798" cy="2709333"/>
            </a:xfrm>
            <a:custGeom>
              <a:avLst/>
              <a:gdLst/>
              <a:ahLst/>
              <a:cxnLst/>
              <a:rect r="r" b="b" t="t" l="l"/>
              <a:pathLst>
                <a:path h="2709333" w="246798">
                  <a:moveTo>
                    <a:pt x="0" y="0"/>
                  </a:moveTo>
                  <a:lnTo>
                    <a:pt x="246798" y="0"/>
                  </a:lnTo>
                  <a:lnTo>
                    <a:pt x="246798" y="2709333"/>
                  </a:lnTo>
                  <a:lnTo>
                    <a:pt x="0" y="2709333"/>
                  </a:lnTo>
                  <a:close/>
                </a:path>
              </a:pathLst>
            </a:custGeom>
            <a:solidFill>
              <a:srgbClr val="F6F3EB"/>
            </a:solidFill>
          </p:spPr>
        </p:sp>
        <p:sp>
          <p:nvSpPr>
            <p:cNvPr name="TextBox 5" id="5"/>
            <p:cNvSpPr txBox="true"/>
            <p:nvPr/>
          </p:nvSpPr>
          <p:spPr>
            <a:xfrm>
              <a:off x="0" y="-38100"/>
              <a:ext cx="246798" cy="2747433"/>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5400000">
            <a:off x="-2373736" y="4911090"/>
            <a:ext cx="6882108" cy="464820"/>
          </a:xfrm>
          <a:prstGeom prst="rect">
            <a:avLst/>
          </a:prstGeom>
        </p:spPr>
        <p:txBody>
          <a:bodyPr anchor="t" rtlCol="false" tIns="0" lIns="0" bIns="0" rIns="0">
            <a:spAutoFit/>
          </a:bodyPr>
          <a:lstStyle/>
          <a:p>
            <a:pPr algn="ctr">
              <a:lnSpc>
                <a:spcPts val="3779"/>
              </a:lnSpc>
            </a:pPr>
            <a:r>
              <a:rPr lang="en-US" sz="2700">
                <a:solidFill>
                  <a:srgbClr val="000000"/>
                </a:solidFill>
                <a:latin typeface="Alatsi"/>
              </a:rPr>
              <a:t>GROUP 01</a:t>
            </a:r>
          </a:p>
        </p:txBody>
      </p:sp>
      <p:sp>
        <p:nvSpPr>
          <p:cNvPr name="AutoShape 7" id="7"/>
          <p:cNvSpPr/>
          <p:nvPr/>
        </p:nvSpPr>
        <p:spPr>
          <a:xfrm flipH="true" flipV="true">
            <a:off x="1085850" y="7289441"/>
            <a:ext cx="5403" cy="2997456"/>
          </a:xfrm>
          <a:prstGeom prst="line">
            <a:avLst/>
          </a:prstGeom>
          <a:ln cap="flat" w="114300">
            <a:solidFill>
              <a:srgbClr val="9FC3D0"/>
            </a:solidFill>
            <a:prstDash val="solid"/>
            <a:headEnd type="none" len="sm" w="sm"/>
            <a:tailEnd type="none" len="sm" w="sm"/>
          </a:ln>
        </p:spPr>
      </p:sp>
      <p:sp>
        <p:nvSpPr>
          <p:cNvPr name="AutoShape 8" id="8"/>
          <p:cNvSpPr/>
          <p:nvPr/>
        </p:nvSpPr>
        <p:spPr>
          <a:xfrm flipH="true" flipV="true">
            <a:off x="1090490" y="-104525"/>
            <a:ext cx="5403" cy="2997456"/>
          </a:xfrm>
          <a:prstGeom prst="line">
            <a:avLst/>
          </a:prstGeom>
          <a:ln cap="flat" w="114300">
            <a:solidFill>
              <a:srgbClr val="9FC3D0"/>
            </a:solidFill>
            <a:prstDash val="solid"/>
            <a:headEnd type="none" len="sm" w="sm"/>
            <a:tailEnd type="none" len="sm" w="sm"/>
          </a:ln>
        </p:spPr>
      </p:sp>
      <p:grpSp>
        <p:nvGrpSpPr>
          <p:cNvPr name="Group 9" id="9"/>
          <p:cNvGrpSpPr/>
          <p:nvPr/>
        </p:nvGrpSpPr>
        <p:grpSpPr>
          <a:xfrm rot="0">
            <a:off x="15859155" y="0"/>
            <a:ext cx="1562612" cy="1673225"/>
            <a:chOff x="0" y="0"/>
            <a:chExt cx="2083482" cy="2230967"/>
          </a:xfrm>
        </p:grpSpPr>
        <p:grpSp>
          <p:nvGrpSpPr>
            <p:cNvPr name="Group 10" id="10"/>
            <p:cNvGrpSpPr/>
            <p:nvPr/>
          </p:nvGrpSpPr>
          <p:grpSpPr>
            <a:xfrm rot="0">
              <a:off x="75599" y="0"/>
              <a:ext cx="1932284" cy="2230967"/>
              <a:chOff x="0" y="0"/>
              <a:chExt cx="703982" cy="812800"/>
            </a:xfrm>
          </p:grpSpPr>
          <p:sp>
            <p:nvSpPr>
              <p:cNvPr name="Freeform 11" id="11"/>
              <p:cNvSpPr/>
              <p:nvPr/>
            </p:nvSpPr>
            <p:spPr>
              <a:xfrm flipH="false" flipV="false" rot="0">
                <a:off x="0" y="0"/>
                <a:ext cx="703982" cy="812800"/>
              </a:xfrm>
              <a:custGeom>
                <a:avLst/>
                <a:gdLst/>
                <a:ahLst/>
                <a:cxnLst/>
                <a:rect r="r" b="b" t="t" l="l"/>
                <a:pathLst>
                  <a:path h="812800" w="703982">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sp>
          <p:sp>
            <p:nvSpPr>
              <p:cNvPr name="TextBox 12" id="12"/>
              <p:cNvSpPr txBox="true"/>
              <p:nvPr/>
            </p:nvSpPr>
            <p:spPr>
              <a:xfrm>
                <a:off x="0" y="-47625"/>
                <a:ext cx="703982" cy="733425"/>
              </a:xfrm>
              <a:prstGeom prst="rect">
                <a:avLst/>
              </a:prstGeom>
            </p:spPr>
            <p:txBody>
              <a:bodyPr anchor="ctr" rtlCol="false" tIns="50800" lIns="50800" bIns="50800" rIns="50800"/>
              <a:lstStyle/>
              <a:p>
                <a:pPr algn="ctr">
                  <a:lnSpc>
                    <a:spcPts val="2659"/>
                  </a:lnSpc>
                </a:pPr>
              </a:p>
            </p:txBody>
          </p:sp>
        </p:grpSp>
        <p:sp>
          <p:nvSpPr>
            <p:cNvPr name="TextBox 13" id="13"/>
            <p:cNvSpPr txBox="true"/>
            <p:nvPr/>
          </p:nvSpPr>
          <p:spPr>
            <a:xfrm rot="0">
              <a:off x="0" y="437582"/>
              <a:ext cx="2083482" cy="1241424"/>
            </a:xfrm>
            <a:prstGeom prst="rect">
              <a:avLst/>
            </a:prstGeom>
          </p:spPr>
          <p:txBody>
            <a:bodyPr anchor="t" rtlCol="false" tIns="0" lIns="0" bIns="0" rIns="0">
              <a:spAutoFit/>
            </a:bodyPr>
            <a:lstStyle/>
            <a:p>
              <a:pPr algn="ctr">
                <a:lnSpc>
                  <a:spcPts val="7805"/>
                </a:lnSpc>
              </a:pPr>
              <a:r>
                <a:rPr lang="en-US" sz="5575">
                  <a:solidFill>
                    <a:srgbClr val="000000"/>
                  </a:solidFill>
                  <a:latin typeface="Open Sans Bold"/>
                </a:rPr>
                <a:t>7</a:t>
              </a:r>
            </a:p>
          </p:txBody>
        </p:sp>
      </p:grpSp>
      <p:sp>
        <p:nvSpPr>
          <p:cNvPr name="Freeform 14" id="14"/>
          <p:cNvSpPr/>
          <p:nvPr/>
        </p:nvSpPr>
        <p:spPr>
          <a:xfrm flipH="false" flipV="false" rot="0">
            <a:off x="1564423" y="-1641171"/>
            <a:ext cx="7315200" cy="2477783"/>
          </a:xfrm>
          <a:custGeom>
            <a:avLst/>
            <a:gdLst/>
            <a:ahLst/>
            <a:cxnLst/>
            <a:rect r="r" b="b" t="t" l="l"/>
            <a:pathLst>
              <a:path h="2477783" w="7315200">
                <a:moveTo>
                  <a:pt x="0" y="0"/>
                </a:moveTo>
                <a:lnTo>
                  <a:pt x="7315200" y="0"/>
                </a:lnTo>
                <a:lnTo>
                  <a:pt x="7315200" y="2477784"/>
                </a:lnTo>
                <a:lnTo>
                  <a:pt x="0" y="24777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5" id="15"/>
          <p:cNvSpPr/>
          <p:nvPr/>
        </p:nvSpPr>
        <p:spPr>
          <a:xfrm flipH="false" flipV="false" rot="0">
            <a:off x="1564423" y="2317618"/>
            <a:ext cx="8225704" cy="7667857"/>
          </a:xfrm>
          <a:custGeom>
            <a:avLst/>
            <a:gdLst/>
            <a:ahLst/>
            <a:cxnLst/>
            <a:rect r="r" b="b" t="t" l="l"/>
            <a:pathLst>
              <a:path h="7667857" w="8225704">
                <a:moveTo>
                  <a:pt x="0" y="0"/>
                </a:moveTo>
                <a:lnTo>
                  <a:pt x="8225704" y="0"/>
                </a:lnTo>
                <a:lnTo>
                  <a:pt x="8225704" y="7667858"/>
                </a:lnTo>
                <a:lnTo>
                  <a:pt x="0" y="7667858"/>
                </a:lnTo>
                <a:lnTo>
                  <a:pt x="0" y="0"/>
                </a:lnTo>
                <a:close/>
              </a:path>
            </a:pathLst>
          </a:custGeom>
          <a:blipFill>
            <a:blip r:embed="rId4"/>
            <a:stretch>
              <a:fillRect l="0" t="0" r="0" b="0"/>
            </a:stretch>
          </a:blipFill>
        </p:spPr>
      </p:sp>
      <p:sp>
        <p:nvSpPr>
          <p:cNvPr name="TextBox 16" id="16"/>
          <p:cNvSpPr txBox="true"/>
          <p:nvPr/>
        </p:nvSpPr>
        <p:spPr>
          <a:xfrm rot="0">
            <a:off x="10056827" y="2260468"/>
            <a:ext cx="6691747" cy="7790736"/>
          </a:xfrm>
          <a:prstGeom prst="rect">
            <a:avLst/>
          </a:prstGeom>
        </p:spPr>
        <p:txBody>
          <a:bodyPr anchor="t" rtlCol="false" tIns="0" lIns="0" bIns="0" rIns="0">
            <a:spAutoFit/>
          </a:bodyPr>
          <a:lstStyle/>
          <a:p>
            <a:pPr algn="l" marL="474979" indent="-237490" lvl="1">
              <a:lnSpc>
                <a:spcPts val="3079"/>
              </a:lnSpc>
              <a:buFont typeface="Arial"/>
              <a:buChar char="•"/>
            </a:pPr>
            <a:r>
              <a:rPr lang="en-US" sz="2199">
                <a:solidFill>
                  <a:srgbClr val="000000"/>
                </a:solidFill>
                <a:latin typeface="Alatsi"/>
              </a:rPr>
              <a:t>Phần cốt lõi của framework DroidRL được xây dựng bởi mạng quyết định dựa trên DDQN). </a:t>
            </a:r>
          </a:p>
          <a:p>
            <a:pPr algn="l" marL="474979" indent="-237490" lvl="1">
              <a:lnSpc>
                <a:spcPts val="3079"/>
              </a:lnSpc>
              <a:buFont typeface="Arial"/>
              <a:buChar char="•"/>
            </a:pPr>
            <a:r>
              <a:rPr lang="en-US" sz="2199">
                <a:solidFill>
                  <a:srgbClr val="000000"/>
                </a:solidFill>
                <a:latin typeface="Alatsi"/>
              </a:rPr>
              <a:t>Trong mỗi bước, tác nhân tự trị thực hiện một cách độc lập một hành động do mạng quyết định quyết định để chọn một đặc trưng vào trạng thái được quan sát từ môi trường bằng cách sử dụng kiến ​​thức trước đó. </a:t>
            </a:r>
          </a:p>
          <a:p>
            <a:pPr algn="l" marL="474979" indent="-237490" lvl="1">
              <a:lnSpc>
                <a:spcPts val="3079"/>
              </a:lnSpc>
              <a:buFont typeface="Arial"/>
              <a:buChar char="•"/>
            </a:pPr>
            <a:r>
              <a:rPr lang="en-US" sz="2199">
                <a:solidFill>
                  <a:srgbClr val="000000"/>
                </a:solidFill>
                <a:latin typeface="Alatsi"/>
              </a:rPr>
              <a:t>Để đánh giá chất lượng của tập hợp con đặc trưng và sự khác biệt của các đặc trưng riêng lẻ đã chọn, reward của hành động được tạo ra từ trình phân loại phần mềm độc hại được xác định bằng độ chính xác của phân loại phần mềm độc hại sử dụng các đặc trưng được chọn làm đầu vào. </a:t>
            </a:r>
          </a:p>
          <a:p>
            <a:pPr algn="l" marL="474979" indent="-237490" lvl="1">
              <a:lnSpc>
                <a:spcPts val="3079"/>
              </a:lnSpc>
              <a:buFont typeface="Arial"/>
              <a:buChar char="•"/>
            </a:pPr>
            <a:r>
              <a:rPr lang="en-US" sz="2199">
                <a:solidFill>
                  <a:srgbClr val="000000"/>
                </a:solidFill>
                <a:latin typeface="Alatsi"/>
              </a:rPr>
              <a:t>Hơn nữa, trạng thái của tác nhân, hành động được chọn và reward của thời điểm này được lưu trong bộ nhớ phát lại để huấn luyện mạng quyết định. </a:t>
            </a:r>
          </a:p>
          <a:p>
            <a:pPr algn="l" marL="474979" indent="-237490" lvl="1">
              <a:lnSpc>
                <a:spcPts val="3079"/>
              </a:lnSpc>
              <a:buFont typeface="Arial"/>
              <a:buChar char="•"/>
            </a:pPr>
            <a:r>
              <a:rPr lang="en-US" sz="2199">
                <a:solidFill>
                  <a:srgbClr val="000000"/>
                </a:solidFill>
                <a:latin typeface="Alatsi"/>
              </a:rPr>
              <a:t>Chính sách thăm dò-khai thác (exploration-exploitation) được tăng cường để giải quyết vấn đề chi phí tính toán do các tập hợp đặc trưng không thể cạn kiệt. </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sp>
        <p:nvSpPr>
          <p:cNvPr name="TextBox 2" id="2"/>
          <p:cNvSpPr txBox="true"/>
          <p:nvPr/>
        </p:nvSpPr>
        <p:spPr>
          <a:xfrm rot="0">
            <a:off x="1028700" y="866775"/>
            <a:ext cx="16230600" cy="1450843"/>
          </a:xfrm>
          <a:prstGeom prst="rect">
            <a:avLst/>
          </a:prstGeom>
        </p:spPr>
        <p:txBody>
          <a:bodyPr anchor="t" rtlCol="false" tIns="0" lIns="0" bIns="0" rIns="0">
            <a:spAutoFit/>
          </a:bodyPr>
          <a:lstStyle/>
          <a:p>
            <a:pPr algn="ctr">
              <a:lnSpc>
                <a:spcPts val="11899"/>
              </a:lnSpc>
            </a:pPr>
            <a:r>
              <a:rPr lang="en-US" sz="8499">
                <a:solidFill>
                  <a:srgbClr val="000000"/>
                </a:solidFill>
                <a:latin typeface="Alatsi"/>
              </a:rPr>
              <a:t>CÁC KỸ THUẬT CHÍNH</a:t>
            </a:r>
          </a:p>
        </p:txBody>
      </p:sp>
      <p:grpSp>
        <p:nvGrpSpPr>
          <p:cNvPr name="Group 3" id="3"/>
          <p:cNvGrpSpPr/>
          <p:nvPr/>
        </p:nvGrpSpPr>
        <p:grpSpPr>
          <a:xfrm rot="0">
            <a:off x="627362" y="0"/>
            <a:ext cx="937061" cy="10287000"/>
            <a:chOff x="0" y="0"/>
            <a:chExt cx="246798" cy="2709333"/>
          </a:xfrm>
        </p:grpSpPr>
        <p:sp>
          <p:nvSpPr>
            <p:cNvPr name="Freeform 4" id="4"/>
            <p:cNvSpPr/>
            <p:nvPr/>
          </p:nvSpPr>
          <p:spPr>
            <a:xfrm flipH="false" flipV="false" rot="0">
              <a:off x="0" y="0"/>
              <a:ext cx="246798" cy="2709333"/>
            </a:xfrm>
            <a:custGeom>
              <a:avLst/>
              <a:gdLst/>
              <a:ahLst/>
              <a:cxnLst/>
              <a:rect r="r" b="b" t="t" l="l"/>
              <a:pathLst>
                <a:path h="2709333" w="246798">
                  <a:moveTo>
                    <a:pt x="0" y="0"/>
                  </a:moveTo>
                  <a:lnTo>
                    <a:pt x="246798" y="0"/>
                  </a:lnTo>
                  <a:lnTo>
                    <a:pt x="246798" y="2709333"/>
                  </a:lnTo>
                  <a:lnTo>
                    <a:pt x="0" y="2709333"/>
                  </a:lnTo>
                  <a:close/>
                </a:path>
              </a:pathLst>
            </a:custGeom>
            <a:solidFill>
              <a:srgbClr val="F6F3EB"/>
            </a:solidFill>
          </p:spPr>
        </p:sp>
        <p:sp>
          <p:nvSpPr>
            <p:cNvPr name="TextBox 5" id="5"/>
            <p:cNvSpPr txBox="true"/>
            <p:nvPr/>
          </p:nvSpPr>
          <p:spPr>
            <a:xfrm>
              <a:off x="0" y="-38100"/>
              <a:ext cx="246798" cy="2747433"/>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5400000">
            <a:off x="-2373736" y="4911090"/>
            <a:ext cx="6882108" cy="464820"/>
          </a:xfrm>
          <a:prstGeom prst="rect">
            <a:avLst/>
          </a:prstGeom>
        </p:spPr>
        <p:txBody>
          <a:bodyPr anchor="t" rtlCol="false" tIns="0" lIns="0" bIns="0" rIns="0">
            <a:spAutoFit/>
          </a:bodyPr>
          <a:lstStyle/>
          <a:p>
            <a:pPr algn="ctr">
              <a:lnSpc>
                <a:spcPts val="3779"/>
              </a:lnSpc>
            </a:pPr>
            <a:r>
              <a:rPr lang="en-US" sz="2700">
                <a:solidFill>
                  <a:srgbClr val="000000"/>
                </a:solidFill>
                <a:latin typeface="Alatsi"/>
              </a:rPr>
              <a:t>GROUP 01</a:t>
            </a:r>
          </a:p>
        </p:txBody>
      </p:sp>
      <p:sp>
        <p:nvSpPr>
          <p:cNvPr name="AutoShape 7" id="7"/>
          <p:cNvSpPr/>
          <p:nvPr/>
        </p:nvSpPr>
        <p:spPr>
          <a:xfrm flipH="true" flipV="true">
            <a:off x="1085850" y="7289441"/>
            <a:ext cx="5403" cy="2997456"/>
          </a:xfrm>
          <a:prstGeom prst="line">
            <a:avLst/>
          </a:prstGeom>
          <a:ln cap="flat" w="114300">
            <a:solidFill>
              <a:srgbClr val="9FC3D0"/>
            </a:solidFill>
            <a:prstDash val="solid"/>
            <a:headEnd type="none" len="sm" w="sm"/>
            <a:tailEnd type="none" len="sm" w="sm"/>
          </a:ln>
        </p:spPr>
      </p:sp>
      <p:sp>
        <p:nvSpPr>
          <p:cNvPr name="AutoShape 8" id="8"/>
          <p:cNvSpPr/>
          <p:nvPr/>
        </p:nvSpPr>
        <p:spPr>
          <a:xfrm flipH="true" flipV="true">
            <a:off x="1090490" y="-104525"/>
            <a:ext cx="5403" cy="2997456"/>
          </a:xfrm>
          <a:prstGeom prst="line">
            <a:avLst/>
          </a:prstGeom>
          <a:ln cap="flat" w="114300">
            <a:solidFill>
              <a:srgbClr val="9FC3D0"/>
            </a:solidFill>
            <a:prstDash val="solid"/>
            <a:headEnd type="none" len="sm" w="sm"/>
            <a:tailEnd type="none" len="sm" w="sm"/>
          </a:ln>
        </p:spPr>
      </p:sp>
      <p:grpSp>
        <p:nvGrpSpPr>
          <p:cNvPr name="Group 9" id="9"/>
          <p:cNvGrpSpPr/>
          <p:nvPr/>
        </p:nvGrpSpPr>
        <p:grpSpPr>
          <a:xfrm rot="0">
            <a:off x="15859155" y="0"/>
            <a:ext cx="1562612" cy="1673225"/>
            <a:chOff x="0" y="0"/>
            <a:chExt cx="2083482" cy="2230967"/>
          </a:xfrm>
        </p:grpSpPr>
        <p:grpSp>
          <p:nvGrpSpPr>
            <p:cNvPr name="Group 10" id="10"/>
            <p:cNvGrpSpPr/>
            <p:nvPr/>
          </p:nvGrpSpPr>
          <p:grpSpPr>
            <a:xfrm rot="0">
              <a:off x="75599" y="0"/>
              <a:ext cx="1932284" cy="2230967"/>
              <a:chOff x="0" y="0"/>
              <a:chExt cx="703982" cy="812800"/>
            </a:xfrm>
          </p:grpSpPr>
          <p:sp>
            <p:nvSpPr>
              <p:cNvPr name="Freeform 11" id="11"/>
              <p:cNvSpPr/>
              <p:nvPr/>
            </p:nvSpPr>
            <p:spPr>
              <a:xfrm flipH="false" flipV="false" rot="0">
                <a:off x="0" y="0"/>
                <a:ext cx="703982" cy="812800"/>
              </a:xfrm>
              <a:custGeom>
                <a:avLst/>
                <a:gdLst/>
                <a:ahLst/>
                <a:cxnLst/>
                <a:rect r="r" b="b" t="t" l="l"/>
                <a:pathLst>
                  <a:path h="812800" w="703982">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sp>
          <p:sp>
            <p:nvSpPr>
              <p:cNvPr name="TextBox 12" id="12"/>
              <p:cNvSpPr txBox="true"/>
              <p:nvPr/>
            </p:nvSpPr>
            <p:spPr>
              <a:xfrm>
                <a:off x="0" y="-47625"/>
                <a:ext cx="703982" cy="733425"/>
              </a:xfrm>
              <a:prstGeom prst="rect">
                <a:avLst/>
              </a:prstGeom>
            </p:spPr>
            <p:txBody>
              <a:bodyPr anchor="ctr" rtlCol="false" tIns="50800" lIns="50800" bIns="50800" rIns="50800"/>
              <a:lstStyle/>
              <a:p>
                <a:pPr algn="ctr">
                  <a:lnSpc>
                    <a:spcPts val="2659"/>
                  </a:lnSpc>
                </a:pPr>
              </a:p>
            </p:txBody>
          </p:sp>
        </p:grpSp>
        <p:sp>
          <p:nvSpPr>
            <p:cNvPr name="TextBox 13" id="13"/>
            <p:cNvSpPr txBox="true"/>
            <p:nvPr/>
          </p:nvSpPr>
          <p:spPr>
            <a:xfrm rot="0">
              <a:off x="0" y="437582"/>
              <a:ext cx="2083482" cy="1241424"/>
            </a:xfrm>
            <a:prstGeom prst="rect">
              <a:avLst/>
            </a:prstGeom>
          </p:spPr>
          <p:txBody>
            <a:bodyPr anchor="t" rtlCol="false" tIns="0" lIns="0" bIns="0" rIns="0">
              <a:spAutoFit/>
            </a:bodyPr>
            <a:lstStyle/>
            <a:p>
              <a:pPr algn="ctr">
                <a:lnSpc>
                  <a:spcPts val="7805"/>
                </a:lnSpc>
              </a:pPr>
              <a:r>
                <a:rPr lang="en-US" sz="5575">
                  <a:solidFill>
                    <a:srgbClr val="000000"/>
                  </a:solidFill>
                  <a:latin typeface="Open Sans Bold"/>
                </a:rPr>
                <a:t>8</a:t>
              </a:r>
            </a:p>
          </p:txBody>
        </p:sp>
      </p:grpSp>
      <p:sp>
        <p:nvSpPr>
          <p:cNvPr name="Freeform 14" id="14"/>
          <p:cNvSpPr/>
          <p:nvPr/>
        </p:nvSpPr>
        <p:spPr>
          <a:xfrm flipH="false" flipV="false" rot="0">
            <a:off x="9697545" y="8788169"/>
            <a:ext cx="7315200" cy="2477783"/>
          </a:xfrm>
          <a:custGeom>
            <a:avLst/>
            <a:gdLst/>
            <a:ahLst/>
            <a:cxnLst/>
            <a:rect r="r" b="b" t="t" l="l"/>
            <a:pathLst>
              <a:path h="2477783" w="7315200">
                <a:moveTo>
                  <a:pt x="0" y="0"/>
                </a:moveTo>
                <a:lnTo>
                  <a:pt x="7315200" y="0"/>
                </a:lnTo>
                <a:lnTo>
                  <a:pt x="7315200" y="2477784"/>
                </a:lnTo>
                <a:lnTo>
                  <a:pt x="0" y="24777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5" id="15"/>
          <p:cNvSpPr/>
          <p:nvPr/>
        </p:nvSpPr>
        <p:spPr>
          <a:xfrm flipH="false" flipV="false" rot="0">
            <a:off x="1564423" y="-1641171"/>
            <a:ext cx="7315200" cy="2477783"/>
          </a:xfrm>
          <a:custGeom>
            <a:avLst/>
            <a:gdLst/>
            <a:ahLst/>
            <a:cxnLst/>
            <a:rect r="r" b="b" t="t" l="l"/>
            <a:pathLst>
              <a:path h="2477783" w="7315200">
                <a:moveTo>
                  <a:pt x="0" y="0"/>
                </a:moveTo>
                <a:lnTo>
                  <a:pt x="7315200" y="0"/>
                </a:lnTo>
                <a:lnTo>
                  <a:pt x="7315200" y="2477784"/>
                </a:lnTo>
                <a:lnTo>
                  <a:pt x="0" y="24777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6" id="16"/>
          <p:cNvSpPr/>
          <p:nvPr/>
        </p:nvSpPr>
        <p:spPr>
          <a:xfrm flipH="false" flipV="false" rot="0">
            <a:off x="2686976" y="2508118"/>
            <a:ext cx="14021138" cy="4486764"/>
          </a:xfrm>
          <a:custGeom>
            <a:avLst/>
            <a:gdLst/>
            <a:ahLst/>
            <a:cxnLst/>
            <a:rect r="r" b="b" t="t" l="l"/>
            <a:pathLst>
              <a:path h="4486764" w="14021138">
                <a:moveTo>
                  <a:pt x="0" y="0"/>
                </a:moveTo>
                <a:lnTo>
                  <a:pt x="14021138" y="0"/>
                </a:lnTo>
                <a:lnTo>
                  <a:pt x="14021138" y="4486765"/>
                </a:lnTo>
                <a:lnTo>
                  <a:pt x="0" y="4486765"/>
                </a:lnTo>
                <a:lnTo>
                  <a:pt x="0" y="0"/>
                </a:lnTo>
                <a:close/>
              </a:path>
            </a:pathLst>
          </a:custGeom>
          <a:blipFill>
            <a:blip r:embed="rId4"/>
            <a:stretch>
              <a:fillRect l="0" t="0" r="0" b="0"/>
            </a:stretch>
          </a:blipFill>
        </p:spPr>
      </p:sp>
      <p:sp>
        <p:nvSpPr>
          <p:cNvPr name="TextBox 17" id="17"/>
          <p:cNvSpPr txBox="true"/>
          <p:nvPr/>
        </p:nvSpPr>
        <p:spPr>
          <a:xfrm rot="0">
            <a:off x="2081492" y="7323951"/>
            <a:ext cx="15232107" cy="1934349"/>
          </a:xfrm>
          <a:prstGeom prst="rect">
            <a:avLst/>
          </a:prstGeom>
        </p:spPr>
        <p:txBody>
          <a:bodyPr anchor="t" rtlCol="false" tIns="0" lIns="0" bIns="0" rIns="0">
            <a:spAutoFit/>
          </a:bodyPr>
          <a:lstStyle/>
          <a:p>
            <a:pPr algn="l" marL="474979" indent="-237490" lvl="1">
              <a:lnSpc>
                <a:spcPts val="3079"/>
              </a:lnSpc>
              <a:buFont typeface="Arial"/>
              <a:buChar char="•"/>
            </a:pPr>
            <a:r>
              <a:rPr lang="en-US" sz="2199">
                <a:solidFill>
                  <a:srgbClr val="000000"/>
                </a:solidFill>
                <a:latin typeface="Alatsi"/>
              </a:rPr>
              <a:t>cấu trúc mạng quyết định cuối cùng được hiển thị trong Hình 2, tác nhân đưa trạng thái của nó, một chuỗi đại diện cho các đặc trưng đã chọn, vào mạng quyết định.</a:t>
            </a:r>
          </a:p>
          <a:p>
            <a:pPr algn="l" marL="474979" indent="-237490" lvl="1">
              <a:lnSpc>
                <a:spcPts val="3079"/>
              </a:lnSpc>
              <a:buFont typeface="Arial"/>
              <a:buChar char="•"/>
            </a:pPr>
            <a:r>
              <a:rPr lang="en-US" sz="2199">
                <a:solidFill>
                  <a:srgbClr val="000000"/>
                </a:solidFill>
                <a:latin typeface="Alatsi"/>
              </a:rPr>
              <a:t> Lớp đầu tiên của mạng quyết định là lớp nhúng. </a:t>
            </a:r>
          </a:p>
          <a:p>
            <a:pPr algn="l" marL="474979" indent="-237490" lvl="1">
              <a:lnSpc>
                <a:spcPts val="3079"/>
              </a:lnSpc>
              <a:buFont typeface="Arial"/>
              <a:buChar char="•"/>
            </a:pPr>
            <a:r>
              <a:rPr lang="en-US" sz="2199">
                <a:solidFill>
                  <a:srgbClr val="000000"/>
                </a:solidFill>
                <a:latin typeface="Alatsi"/>
              </a:rPr>
              <a:t>Các đặc trưng được biểu thị bằng one-hot vector đi qua lớp nhúng và trở thành dense vector. </a:t>
            </a:r>
          </a:p>
          <a:p>
            <a:pPr algn="l" marL="474979" indent="-237490" lvl="1">
              <a:lnSpc>
                <a:spcPts val="3079"/>
              </a:lnSpc>
              <a:buFont typeface="Arial"/>
              <a:buChar char="•"/>
            </a:pPr>
            <a:r>
              <a:rPr lang="en-US" sz="2199">
                <a:solidFill>
                  <a:srgbClr val="000000"/>
                </a:solidFill>
                <a:latin typeface="Alatsi"/>
              </a:rPr>
              <a:t>Các vectơ này sau đó được đưa vào mạng giống RNN và cuối cùng đi vào lớp fully connected và lớp softmax.</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DAGH2wotRd4</dc:identifier>
  <dcterms:modified xsi:type="dcterms:W3CDTF">2011-08-01T06:04:30Z</dcterms:modified>
  <cp:revision>1</cp:revision>
  <dc:title>Cơ chế hoạt động của mã độc - NT230.O21.ANTN</dc:title>
</cp:coreProperties>
</file>